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A28BF00C-482B-401E-B319-47FE3112157B}" type="datetimeFigureOut">
              <a:rPr lang="es-CL" smtClean="0"/>
              <a:t>27-01-2017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A81026F5-47B3-47A1-8032-10701DE3E8B0}" type="slidenum">
              <a:rPr lang="es-CL" smtClean="0"/>
              <a:t>‹Nº›</a:t>
            </a:fld>
            <a:endParaRPr lang="es-CL"/>
          </a:p>
        </p:txBody>
      </p:sp>
    </p:spTree>
    <p:extLst>
      <p:ext uri="{BB962C8B-B14F-4D97-AF65-F5344CB8AC3E}">
        <p14:creationId xmlns:p14="http://schemas.microsoft.com/office/powerpoint/2010/main" val="1653672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A28BF00C-482B-401E-B319-47FE3112157B}" type="datetimeFigureOut">
              <a:rPr lang="es-CL" smtClean="0"/>
              <a:t>27-01-2017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A81026F5-47B3-47A1-8032-10701DE3E8B0}" type="slidenum">
              <a:rPr lang="es-CL" smtClean="0"/>
              <a:t>‹Nº›</a:t>
            </a:fld>
            <a:endParaRPr lang="es-CL"/>
          </a:p>
        </p:txBody>
      </p:sp>
    </p:spTree>
    <p:extLst>
      <p:ext uri="{BB962C8B-B14F-4D97-AF65-F5344CB8AC3E}">
        <p14:creationId xmlns:p14="http://schemas.microsoft.com/office/powerpoint/2010/main" val="803409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A28BF00C-482B-401E-B319-47FE3112157B}" type="datetimeFigureOut">
              <a:rPr lang="es-CL" smtClean="0"/>
              <a:t>27-01-2017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A81026F5-47B3-47A1-8032-10701DE3E8B0}" type="slidenum">
              <a:rPr lang="es-CL" smtClean="0"/>
              <a:t>‹Nº›</a:t>
            </a:fld>
            <a:endParaRPr lang="es-CL"/>
          </a:p>
        </p:txBody>
      </p:sp>
    </p:spTree>
    <p:extLst>
      <p:ext uri="{BB962C8B-B14F-4D97-AF65-F5344CB8AC3E}">
        <p14:creationId xmlns:p14="http://schemas.microsoft.com/office/powerpoint/2010/main" val="3063341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A28BF00C-482B-401E-B319-47FE3112157B}" type="datetimeFigureOut">
              <a:rPr lang="es-CL" smtClean="0"/>
              <a:t>27-01-2017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A81026F5-47B3-47A1-8032-10701DE3E8B0}" type="slidenum">
              <a:rPr lang="es-CL" smtClean="0"/>
              <a:t>‹Nº›</a:t>
            </a:fld>
            <a:endParaRPr lang="es-CL"/>
          </a:p>
        </p:txBody>
      </p:sp>
    </p:spTree>
    <p:extLst>
      <p:ext uri="{BB962C8B-B14F-4D97-AF65-F5344CB8AC3E}">
        <p14:creationId xmlns:p14="http://schemas.microsoft.com/office/powerpoint/2010/main" val="1698473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28BF00C-482B-401E-B319-47FE3112157B}" type="datetimeFigureOut">
              <a:rPr lang="es-CL" smtClean="0"/>
              <a:t>27-01-2017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A81026F5-47B3-47A1-8032-10701DE3E8B0}" type="slidenum">
              <a:rPr lang="es-CL" smtClean="0"/>
              <a:t>‹Nº›</a:t>
            </a:fld>
            <a:endParaRPr lang="es-CL"/>
          </a:p>
        </p:txBody>
      </p:sp>
    </p:spTree>
    <p:extLst>
      <p:ext uri="{BB962C8B-B14F-4D97-AF65-F5344CB8AC3E}">
        <p14:creationId xmlns:p14="http://schemas.microsoft.com/office/powerpoint/2010/main" val="576213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A28BF00C-482B-401E-B319-47FE3112157B}" type="datetimeFigureOut">
              <a:rPr lang="es-CL" smtClean="0"/>
              <a:t>27-01-2017</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A81026F5-47B3-47A1-8032-10701DE3E8B0}" type="slidenum">
              <a:rPr lang="es-CL" smtClean="0"/>
              <a:t>‹Nº›</a:t>
            </a:fld>
            <a:endParaRPr lang="es-CL"/>
          </a:p>
        </p:txBody>
      </p:sp>
    </p:spTree>
    <p:extLst>
      <p:ext uri="{BB962C8B-B14F-4D97-AF65-F5344CB8AC3E}">
        <p14:creationId xmlns:p14="http://schemas.microsoft.com/office/powerpoint/2010/main" val="176615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A28BF00C-482B-401E-B319-47FE3112157B}" type="datetimeFigureOut">
              <a:rPr lang="es-CL" smtClean="0"/>
              <a:t>27-01-2017</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A81026F5-47B3-47A1-8032-10701DE3E8B0}" type="slidenum">
              <a:rPr lang="es-CL" smtClean="0"/>
              <a:t>‹Nº›</a:t>
            </a:fld>
            <a:endParaRPr lang="es-CL"/>
          </a:p>
        </p:txBody>
      </p:sp>
    </p:spTree>
    <p:extLst>
      <p:ext uri="{BB962C8B-B14F-4D97-AF65-F5344CB8AC3E}">
        <p14:creationId xmlns:p14="http://schemas.microsoft.com/office/powerpoint/2010/main" val="41228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A28BF00C-482B-401E-B319-47FE3112157B}" type="datetimeFigureOut">
              <a:rPr lang="es-CL" smtClean="0"/>
              <a:t>27-01-2017</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A81026F5-47B3-47A1-8032-10701DE3E8B0}" type="slidenum">
              <a:rPr lang="es-CL" smtClean="0"/>
              <a:t>‹Nº›</a:t>
            </a:fld>
            <a:endParaRPr lang="es-CL"/>
          </a:p>
        </p:txBody>
      </p:sp>
    </p:spTree>
    <p:extLst>
      <p:ext uri="{BB962C8B-B14F-4D97-AF65-F5344CB8AC3E}">
        <p14:creationId xmlns:p14="http://schemas.microsoft.com/office/powerpoint/2010/main" val="327870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28BF00C-482B-401E-B319-47FE3112157B}" type="datetimeFigureOut">
              <a:rPr lang="es-CL" smtClean="0"/>
              <a:t>27-01-2017</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A81026F5-47B3-47A1-8032-10701DE3E8B0}" type="slidenum">
              <a:rPr lang="es-CL" smtClean="0"/>
              <a:t>‹Nº›</a:t>
            </a:fld>
            <a:endParaRPr lang="es-CL"/>
          </a:p>
        </p:txBody>
      </p:sp>
    </p:spTree>
    <p:extLst>
      <p:ext uri="{BB962C8B-B14F-4D97-AF65-F5344CB8AC3E}">
        <p14:creationId xmlns:p14="http://schemas.microsoft.com/office/powerpoint/2010/main" val="3653517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28BF00C-482B-401E-B319-47FE3112157B}" type="datetimeFigureOut">
              <a:rPr lang="es-CL" smtClean="0"/>
              <a:t>27-01-2017</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A81026F5-47B3-47A1-8032-10701DE3E8B0}" type="slidenum">
              <a:rPr lang="es-CL" smtClean="0"/>
              <a:t>‹Nº›</a:t>
            </a:fld>
            <a:endParaRPr lang="es-CL"/>
          </a:p>
        </p:txBody>
      </p:sp>
    </p:spTree>
    <p:extLst>
      <p:ext uri="{BB962C8B-B14F-4D97-AF65-F5344CB8AC3E}">
        <p14:creationId xmlns:p14="http://schemas.microsoft.com/office/powerpoint/2010/main" val="746545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28BF00C-482B-401E-B319-47FE3112157B}" type="datetimeFigureOut">
              <a:rPr lang="es-CL" smtClean="0"/>
              <a:t>27-01-2017</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A81026F5-47B3-47A1-8032-10701DE3E8B0}" type="slidenum">
              <a:rPr lang="es-CL" smtClean="0"/>
              <a:t>‹Nº›</a:t>
            </a:fld>
            <a:endParaRPr lang="es-CL"/>
          </a:p>
        </p:txBody>
      </p:sp>
    </p:spTree>
    <p:extLst>
      <p:ext uri="{BB962C8B-B14F-4D97-AF65-F5344CB8AC3E}">
        <p14:creationId xmlns:p14="http://schemas.microsoft.com/office/powerpoint/2010/main" val="4166883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8BF00C-482B-401E-B319-47FE3112157B}" type="datetimeFigureOut">
              <a:rPr lang="es-CL" smtClean="0"/>
              <a:t>27-01-2017</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1026F5-47B3-47A1-8032-10701DE3E8B0}" type="slidenum">
              <a:rPr lang="es-CL" smtClean="0"/>
              <a:t>‹Nº›</a:t>
            </a:fld>
            <a:endParaRPr lang="es-CL"/>
          </a:p>
        </p:txBody>
      </p:sp>
    </p:spTree>
    <p:extLst>
      <p:ext uri="{BB962C8B-B14F-4D97-AF65-F5344CB8AC3E}">
        <p14:creationId xmlns:p14="http://schemas.microsoft.com/office/powerpoint/2010/main" val="1035640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rot="16200000">
            <a:off x="-2372124" y="2940508"/>
            <a:ext cx="5897800" cy="523220"/>
          </a:xfrm>
          <a:prstGeom prst="rect">
            <a:avLst/>
          </a:prstGeom>
          <a:solidFill>
            <a:schemeClr val="accent4"/>
          </a:solidFill>
          <a:ln>
            <a:solidFill>
              <a:schemeClr val="accent1"/>
            </a:solidFill>
          </a:ln>
        </p:spPr>
        <p:txBody>
          <a:bodyPr wrap="square" rtlCol="0">
            <a:spAutoFit/>
          </a:bodyPr>
          <a:lstStyle/>
          <a:p>
            <a:pPr algn="ctr"/>
            <a:r>
              <a:rPr lang="es-CL" sz="2800" b="1" dirty="0" smtClean="0"/>
              <a:t>Marco Sociopolítico ESCNNA </a:t>
            </a:r>
            <a:endParaRPr lang="es-CL" sz="2800" b="1" dirty="0"/>
          </a:p>
        </p:txBody>
      </p:sp>
      <p:sp>
        <p:nvSpPr>
          <p:cNvPr id="6" name="Flecha derecha 5"/>
          <p:cNvSpPr/>
          <p:nvPr/>
        </p:nvSpPr>
        <p:spPr>
          <a:xfrm>
            <a:off x="1085554" y="719215"/>
            <a:ext cx="661181" cy="3094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Flecha derecha 6"/>
          <p:cNvSpPr/>
          <p:nvPr/>
        </p:nvSpPr>
        <p:spPr>
          <a:xfrm>
            <a:off x="1085557" y="1593167"/>
            <a:ext cx="661181" cy="3094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Flecha derecha 7"/>
          <p:cNvSpPr/>
          <p:nvPr/>
        </p:nvSpPr>
        <p:spPr>
          <a:xfrm>
            <a:off x="1085557" y="2398543"/>
            <a:ext cx="661181" cy="3094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Flecha derecha 8"/>
          <p:cNvSpPr/>
          <p:nvPr/>
        </p:nvSpPr>
        <p:spPr>
          <a:xfrm>
            <a:off x="1087900" y="3341077"/>
            <a:ext cx="661181" cy="3094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 name="Flecha derecha 9"/>
          <p:cNvSpPr/>
          <p:nvPr/>
        </p:nvSpPr>
        <p:spPr>
          <a:xfrm>
            <a:off x="1085555" y="4283611"/>
            <a:ext cx="661181" cy="3094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1" name="Flecha derecha 10"/>
          <p:cNvSpPr/>
          <p:nvPr/>
        </p:nvSpPr>
        <p:spPr>
          <a:xfrm>
            <a:off x="1085555" y="5108329"/>
            <a:ext cx="661181" cy="3094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2" name="CuadroTexto 11"/>
          <p:cNvSpPr txBox="1"/>
          <p:nvPr/>
        </p:nvSpPr>
        <p:spPr>
          <a:xfrm>
            <a:off x="2110155" y="604911"/>
            <a:ext cx="1969476" cy="369332"/>
          </a:xfrm>
          <a:prstGeom prst="rect">
            <a:avLst/>
          </a:prstGeom>
          <a:solidFill>
            <a:schemeClr val="accent6"/>
          </a:solidFill>
          <a:ln>
            <a:solidFill>
              <a:schemeClr val="accent1">
                <a:shade val="50000"/>
              </a:schemeClr>
            </a:solidFill>
          </a:ln>
        </p:spPr>
        <p:txBody>
          <a:bodyPr wrap="square" rtlCol="0">
            <a:spAutoFit/>
          </a:bodyPr>
          <a:lstStyle/>
          <a:p>
            <a:r>
              <a:rPr lang="es-CL" b="1" dirty="0" smtClean="0"/>
              <a:t>Protección </a:t>
            </a:r>
            <a:endParaRPr lang="es-CL" b="1" dirty="0"/>
          </a:p>
        </p:txBody>
      </p:sp>
      <p:sp>
        <p:nvSpPr>
          <p:cNvPr id="13" name="CuadroTexto 12"/>
          <p:cNvSpPr txBox="1"/>
          <p:nvPr/>
        </p:nvSpPr>
        <p:spPr>
          <a:xfrm>
            <a:off x="2110155" y="1393159"/>
            <a:ext cx="1969476" cy="646331"/>
          </a:xfrm>
          <a:prstGeom prst="rect">
            <a:avLst/>
          </a:prstGeom>
          <a:solidFill>
            <a:schemeClr val="accent6"/>
          </a:solidFill>
          <a:ln>
            <a:solidFill>
              <a:schemeClr val="accent1">
                <a:shade val="50000"/>
              </a:schemeClr>
            </a:solidFill>
          </a:ln>
        </p:spPr>
        <p:txBody>
          <a:bodyPr wrap="square" rtlCol="0">
            <a:spAutoFit/>
          </a:bodyPr>
          <a:lstStyle/>
          <a:p>
            <a:r>
              <a:rPr lang="es-CL" b="1" dirty="0" smtClean="0"/>
              <a:t>Reducción de riesgos </a:t>
            </a:r>
            <a:endParaRPr lang="es-CL" b="1" dirty="0"/>
          </a:p>
        </p:txBody>
      </p:sp>
      <p:sp>
        <p:nvSpPr>
          <p:cNvPr id="14" name="CuadroTexto 13"/>
          <p:cNvSpPr txBox="1"/>
          <p:nvPr/>
        </p:nvSpPr>
        <p:spPr>
          <a:xfrm>
            <a:off x="2110155" y="2398543"/>
            <a:ext cx="1969476" cy="369332"/>
          </a:xfrm>
          <a:prstGeom prst="rect">
            <a:avLst/>
          </a:prstGeom>
          <a:solidFill>
            <a:schemeClr val="accent6"/>
          </a:solidFill>
          <a:ln>
            <a:solidFill>
              <a:schemeClr val="accent1">
                <a:shade val="50000"/>
              </a:schemeClr>
            </a:solidFill>
          </a:ln>
        </p:spPr>
        <p:txBody>
          <a:bodyPr wrap="square" rtlCol="0">
            <a:spAutoFit/>
          </a:bodyPr>
          <a:lstStyle/>
          <a:p>
            <a:r>
              <a:rPr lang="es-CL" b="1" dirty="0" smtClean="0"/>
              <a:t>Integralidad  </a:t>
            </a:r>
            <a:endParaRPr lang="es-CL" b="1" dirty="0"/>
          </a:p>
        </p:txBody>
      </p:sp>
      <p:sp>
        <p:nvSpPr>
          <p:cNvPr id="15" name="CuadroTexto 14"/>
          <p:cNvSpPr txBox="1"/>
          <p:nvPr/>
        </p:nvSpPr>
        <p:spPr>
          <a:xfrm>
            <a:off x="2110155" y="3283020"/>
            <a:ext cx="1969476" cy="369332"/>
          </a:xfrm>
          <a:prstGeom prst="rect">
            <a:avLst/>
          </a:prstGeom>
          <a:solidFill>
            <a:schemeClr val="accent6"/>
          </a:solidFill>
          <a:ln>
            <a:solidFill>
              <a:schemeClr val="accent1">
                <a:shade val="50000"/>
              </a:schemeClr>
            </a:solidFill>
          </a:ln>
        </p:spPr>
        <p:txBody>
          <a:bodyPr wrap="square" rtlCol="0">
            <a:spAutoFit/>
          </a:bodyPr>
          <a:lstStyle/>
          <a:p>
            <a:r>
              <a:rPr lang="es-CL" b="1" dirty="0" smtClean="0"/>
              <a:t>Práctica de red  </a:t>
            </a:r>
            <a:endParaRPr lang="es-CL" b="1" dirty="0"/>
          </a:p>
        </p:txBody>
      </p:sp>
      <p:sp>
        <p:nvSpPr>
          <p:cNvPr id="16" name="CuadroTexto 15"/>
          <p:cNvSpPr txBox="1"/>
          <p:nvPr/>
        </p:nvSpPr>
        <p:spPr>
          <a:xfrm>
            <a:off x="2110154" y="4223768"/>
            <a:ext cx="1969477" cy="646331"/>
          </a:xfrm>
          <a:prstGeom prst="rect">
            <a:avLst/>
          </a:prstGeom>
          <a:solidFill>
            <a:schemeClr val="accent6"/>
          </a:solidFill>
          <a:ln>
            <a:solidFill>
              <a:schemeClr val="accent1">
                <a:shade val="50000"/>
              </a:schemeClr>
            </a:solidFill>
          </a:ln>
        </p:spPr>
        <p:txBody>
          <a:bodyPr wrap="square" rtlCol="0">
            <a:spAutoFit/>
          </a:bodyPr>
          <a:lstStyle/>
          <a:p>
            <a:r>
              <a:rPr lang="es-CL" b="1" dirty="0" smtClean="0"/>
              <a:t>Perspectiva </a:t>
            </a:r>
            <a:r>
              <a:rPr lang="es-CL" b="1" dirty="0" err="1" smtClean="0"/>
              <a:t>Transgeneracional</a:t>
            </a:r>
            <a:r>
              <a:rPr lang="es-CL" b="1" dirty="0" smtClean="0"/>
              <a:t> </a:t>
            </a:r>
            <a:endParaRPr lang="es-CL" b="1" dirty="0"/>
          </a:p>
        </p:txBody>
      </p:sp>
      <p:sp>
        <p:nvSpPr>
          <p:cNvPr id="17" name="CuadroTexto 16"/>
          <p:cNvSpPr txBox="1"/>
          <p:nvPr/>
        </p:nvSpPr>
        <p:spPr>
          <a:xfrm>
            <a:off x="2110155" y="5048486"/>
            <a:ext cx="1969476" cy="646331"/>
          </a:xfrm>
          <a:prstGeom prst="rect">
            <a:avLst/>
          </a:prstGeom>
          <a:solidFill>
            <a:schemeClr val="accent6"/>
          </a:solidFill>
          <a:ln>
            <a:solidFill>
              <a:schemeClr val="accent1">
                <a:shade val="50000"/>
              </a:schemeClr>
            </a:solidFill>
          </a:ln>
        </p:spPr>
        <p:txBody>
          <a:bodyPr wrap="square" rtlCol="0">
            <a:spAutoFit/>
          </a:bodyPr>
          <a:lstStyle/>
          <a:p>
            <a:r>
              <a:rPr lang="es-CL" b="1" dirty="0" smtClean="0"/>
              <a:t>Vínculo con la Institución  </a:t>
            </a:r>
            <a:endParaRPr lang="es-CL" b="1" dirty="0"/>
          </a:p>
        </p:txBody>
      </p:sp>
      <p:sp>
        <p:nvSpPr>
          <p:cNvPr id="18" name="Rectangle 22"/>
          <p:cNvSpPr/>
          <p:nvPr/>
        </p:nvSpPr>
        <p:spPr>
          <a:xfrm rot="16200000">
            <a:off x="3964341" y="2408307"/>
            <a:ext cx="1245235" cy="50419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L" sz="1400">
                <a:effectLst/>
                <a:ea typeface="Calibri" panose="020F0502020204030204" pitchFamily="34" charset="0"/>
                <a:cs typeface="Times New Roman" panose="02020603050405020304" pitchFamily="18" charset="0"/>
              </a:rPr>
              <a:t>Género</a:t>
            </a:r>
            <a:endParaRPr lang="es-CL" sz="1100">
              <a:effectLst/>
              <a:ea typeface="Calibri" panose="020F0502020204030204" pitchFamily="34" charset="0"/>
              <a:cs typeface="Times New Roman" panose="02020603050405020304" pitchFamily="18" charset="0"/>
            </a:endParaRPr>
          </a:p>
        </p:txBody>
      </p:sp>
      <p:sp>
        <p:nvSpPr>
          <p:cNvPr id="19" name="Rectangle 24"/>
          <p:cNvSpPr/>
          <p:nvPr/>
        </p:nvSpPr>
        <p:spPr>
          <a:xfrm rot="16200000">
            <a:off x="3964340" y="3838208"/>
            <a:ext cx="1245235" cy="50419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L" sz="1400">
                <a:effectLst/>
                <a:ea typeface="Calibri" panose="020F0502020204030204" pitchFamily="34" charset="0"/>
                <a:cs typeface="Times New Roman" panose="02020603050405020304" pitchFamily="18" charset="0"/>
              </a:rPr>
              <a:t>Tipologías</a:t>
            </a:r>
            <a:endParaRPr lang="es-CL" sz="1100">
              <a:effectLst/>
              <a:ea typeface="Calibri" panose="020F0502020204030204" pitchFamily="34" charset="0"/>
              <a:cs typeface="Times New Roman" panose="02020603050405020304" pitchFamily="18" charset="0"/>
            </a:endParaRPr>
          </a:p>
        </p:txBody>
      </p:sp>
      <p:sp>
        <p:nvSpPr>
          <p:cNvPr id="20" name="Rectangle 23"/>
          <p:cNvSpPr/>
          <p:nvPr/>
        </p:nvSpPr>
        <p:spPr>
          <a:xfrm rot="16200000">
            <a:off x="4011330" y="928443"/>
            <a:ext cx="1245235" cy="5981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L" sz="1400">
                <a:effectLst/>
                <a:ea typeface="Calibri" panose="020F0502020204030204" pitchFamily="34" charset="0"/>
                <a:cs typeface="Times New Roman" panose="02020603050405020304" pitchFamily="18" charset="0"/>
              </a:rPr>
              <a:t>Derechos Humanos</a:t>
            </a:r>
            <a:endParaRPr lang="es-CL" sz="1100">
              <a:effectLst/>
              <a:ea typeface="Calibri" panose="020F0502020204030204" pitchFamily="34" charset="0"/>
              <a:cs typeface="Times New Roman" panose="02020603050405020304" pitchFamily="18" charset="0"/>
            </a:endParaRPr>
          </a:p>
        </p:txBody>
      </p:sp>
      <p:sp>
        <p:nvSpPr>
          <p:cNvPr id="21" name="CuadroTexto 20"/>
          <p:cNvSpPr txBox="1"/>
          <p:nvPr/>
        </p:nvSpPr>
        <p:spPr>
          <a:xfrm rot="16200000">
            <a:off x="2664108" y="3079467"/>
            <a:ext cx="5897800" cy="523220"/>
          </a:xfrm>
          <a:prstGeom prst="rect">
            <a:avLst/>
          </a:prstGeom>
          <a:solidFill>
            <a:schemeClr val="accent4"/>
          </a:solidFill>
          <a:ln>
            <a:solidFill>
              <a:schemeClr val="accent1"/>
            </a:solidFill>
          </a:ln>
        </p:spPr>
        <p:txBody>
          <a:bodyPr wrap="square" rtlCol="0">
            <a:spAutoFit/>
          </a:bodyPr>
          <a:lstStyle/>
          <a:p>
            <a:pPr algn="ctr"/>
            <a:r>
              <a:rPr lang="es-CL" sz="2800" b="1" dirty="0" smtClean="0"/>
              <a:t>Intervención en ESCNNA </a:t>
            </a:r>
            <a:endParaRPr lang="es-CL" sz="2800" b="1" dirty="0"/>
          </a:p>
        </p:txBody>
      </p:sp>
      <p:sp>
        <p:nvSpPr>
          <p:cNvPr id="22" name="Rectangle 23"/>
          <p:cNvSpPr/>
          <p:nvPr/>
        </p:nvSpPr>
        <p:spPr>
          <a:xfrm rot="16200000">
            <a:off x="4011331" y="5182241"/>
            <a:ext cx="1245235" cy="5981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L" sz="1400" dirty="0" smtClean="0">
                <a:ea typeface="Calibri" panose="020F0502020204030204" pitchFamily="34" charset="0"/>
                <a:cs typeface="Times New Roman" panose="02020603050405020304" pitchFamily="18" charset="0"/>
              </a:rPr>
              <a:t>Características del Problema </a:t>
            </a:r>
            <a:endParaRPr lang="es-CL" sz="1100" dirty="0">
              <a:effectLst/>
              <a:ea typeface="Calibri" panose="020F0502020204030204" pitchFamily="34" charset="0"/>
              <a:cs typeface="Times New Roman" panose="02020603050405020304" pitchFamily="18" charset="0"/>
            </a:endParaRPr>
          </a:p>
        </p:txBody>
      </p:sp>
      <p:sp>
        <p:nvSpPr>
          <p:cNvPr id="23" name="Flecha derecha 22"/>
          <p:cNvSpPr/>
          <p:nvPr/>
        </p:nvSpPr>
        <p:spPr>
          <a:xfrm>
            <a:off x="6176336" y="974243"/>
            <a:ext cx="661181" cy="3094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4" name="Flecha derecha 23"/>
          <p:cNvSpPr/>
          <p:nvPr/>
        </p:nvSpPr>
        <p:spPr>
          <a:xfrm>
            <a:off x="6176569" y="2892629"/>
            <a:ext cx="661181" cy="3094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5" name="Flecha derecha 24"/>
          <p:cNvSpPr/>
          <p:nvPr/>
        </p:nvSpPr>
        <p:spPr>
          <a:xfrm>
            <a:off x="6176335" y="4893741"/>
            <a:ext cx="661181" cy="3094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6" name="CuadroTexto 25"/>
          <p:cNvSpPr txBox="1"/>
          <p:nvPr/>
        </p:nvSpPr>
        <p:spPr>
          <a:xfrm>
            <a:off x="7031503" y="805821"/>
            <a:ext cx="1969476" cy="646331"/>
          </a:xfrm>
          <a:prstGeom prst="rect">
            <a:avLst/>
          </a:prstGeom>
          <a:solidFill>
            <a:schemeClr val="accent6"/>
          </a:solidFill>
          <a:ln>
            <a:solidFill>
              <a:schemeClr val="accent1">
                <a:shade val="50000"/>
              </a:schemeClr>
            </a:solidFill>
          </a:ln>
        </p:spPr>
        <p:txBody>
          <a:bodyPr wrap="square" rtlCol="0">
            <a:spAutoFit/>
          </a:bodyPr>
          <a:lstStyle/>
          <a:p>
            <a:r>
              <a:rPr lang="es-CL" b="1" dirty="0" smtClean="0"/>
              <a:t>Momentos de Intervención</a:t>
            </a:r>
            <a:endParaRPr lang="es-CL" b="1" dirty="0"/>
          </a:p>
        </p:txBody>
      </p:sp>
      <p:sp>
        <p:nvSpPr>
          <p:cNvPr id="27" name="CuadroTexto 26"/>
          <p:cNvSpPr txBox="1"/>
          <p:nvPr/>
        </p:nvSpPr>
        <p:spPr>
          <a:xfrm>
            <a:off x="7031503" y="2832786"/>
            <a:ext cx="1969476" cy="369332"/>
          </a:xfrm>
          <a:prstGeom prst="rect">
            <a:avLst/>
          </a:prstGeom>
          <a:solidFill>
            <a:schemeClr val="accent6"/>
          </a:solidFill>
          <a:ln>
            <a:solidFill>
              <a:schemeClr val="accent1">
                <a:shade val="50000"/>
              </a:schemeClr>
            </a:solidFill>
          </a:ln>
        </p:spPr>
        <p:txBody>
          <a:bodyPr wrap="square" rtlCol="0">
            <a:spAutoFit/>
          </a:bodyPr>
          <a:lstStyle/>
          <a:p>
            <a:r>
              <a:rPr lang="es-CL" b="1" dirty="0" smtClean="0"/>
              <a:t>Áreas de PII</a:t>
            </a:r>
            <a:endParaRPr lang="es-CL" b="1" dirty="0"/>
          </a:p>
        </p:txBody>
      </p:sp>
      <p:sp>
        <p:nvSpPr>
          <p:cNvPr id="28" name="CuadroTexto 27"/>
          <p:cNvSpPr txBox="1"/>
          <p:nvPr/>
        </p:nvSpPr>
        <p:spPr>
          <a:xfrm>
            <a:off x="7031503" y="4858708"/>
            <a:ext cx="1969476" cy="369332"/>
          </a:xfrm>
          <a:prstGeom prst="rect">
            <a:avLst/>
          </a:prstGeom>
          <a:solidFill>
            <a:schemeClr val="accent6"/>
          </a:solidFill>
          <a:ln>
            <a:solidFill>
              <a:schemeClr val="accent1">
                <a:shade val="50000"/>
              </a:schemeClr>
            </a:solidFill>
          </a:ln>
        </p:spPr>
        <p:txBody>
          <a:bodyPr wrap="square" rtlCol="0">
            <a:spAutoFit/>
          </a:bodyPr>
          <a:lstStyle/>
          <a:p>
            <a:r>
              <a:rPr lang="es-CL" b="1" dirty="0" smtClean="0"/>
              <a:t>Primera Acogida </a:t>
            </a:r>
            <a:endParaRPr lang="es-CL" b="1" dirty="0"/>
          </a:p>
        </p:txBody>
      </p:sp>
      <p:cxnSp>
        <p:nvCxnSpPr>
          <p:cNvPr id="30" name="Conector angular 29"/>
          <p:cNvCxnSpPr>
            <a:stCxn id="26" idx="3"/>
          </p:cNvCxnSpPr>
          <p:nvPr/>
        </p:nvCxnSpPr>
        <p:spPr>
          <a:xfrm flipV="1">
            <a:off x="9000979" y="604910"/>
            <a:ext cx="776067" cy="52407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de flecha 31"/>
          <p:cNvCxnSpPr>
            <a:stCxn id="26" idx="3"/>
          </p:cNvCxnSpPr>
          <p:nvPr/>
        </p:nvCxnSpPr>
        <p:spPr>
          <a:xfrm flipV="1">
            <a:off x="9000979" y="1128986"/>
            <a:ext cx="76199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ector angular 33"/>
          <p:cNvCxnSpPr>
            <a:stCxn id="26" idx="3"/>
          </p:cNvCxnSpPr>
          <p:nvPr/>
        </p:nvCxnSpPr>
        <p:spPr>
          <a:xfrm>
            <a:off x="9000979" y="1128987"/>
            <a:ext cx="776067" cy="52407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ector angular 35"/>
          <p:cNvCxnSpPr>
            <a:stCxn id="27" idx="3"/>
          </p:cNvCxnSpPr>
          <p:nvPr/>
        </p:nvCxnSpPr>
        <p:spPr>
          <a:xfrm flipV="1">
            <a:off x="9000979" y="2398543"/>
            <a:ext cx="635390" cy="61890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ector angular 37"/>
          <p:cNvCxnSpPr>
            <a:stCxn id="27" idx="3"/>
          </p:cNvCxnSpPr>
          <p:nvPr/>
        </p:nvCxnSpPr>
        <p:spPr>
          <a:xfrm flipV="1">
            <a:off x="9000979" y="2708032"/>
            <a:ext cx="649458" cy="30942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ector angular 39"/>
          <p:cNvCxnSpPr>
            <a:stCxn id="27" idx="3"/>
          </p:cNvCxnSpPr>
          <p:nvPr/>
        </p:nvCxnSpPr>
        <p:spPr>
          <a:xfrm>
            <a:off x="9000979" y="3017452"/>
            <a:ext cx="635390" cy="26556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ector angular 45"/>
          <p:cNvCxnSpPr>
            <a:stCxn id="27" idx="3"/>
          </p:cNvCxnSpPr>
          <p:nvPr/>
        </p:nvCxnSpPr>
        <p:spPr>
          <a:xfrm>
            <a:off x="9000979" y="3017452"/>
            <a:ext cx="649458" cy="63311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ector recto de flecha 47"/>
          <p:cNvCxnSpPr>
            <a:stCxn id="28" idx="3"/>
          </p:cNvCxnSpPr>
          <p:nvPr/>
        </p:nvCxnSpPr>
        <p:spPr>
          <a:xfrm>
            <a:off x="9000979" y="5043374"/>
            <a:ext cx="63539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Rectangle 23"/>
          <p:cNvSpPr/>
          <p:nvPr/>
        </p:nvSpPr>
        <p:spPr>
          <a:xfrm>
            <a:off x="9903350" y="434520"/>
            <a:ext cx="1245235" cy="32692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L" sz="1400" dirty="0" smtClean="0">
                <a:ea typeface="Calibri" panose="020F0502020204030204" pitchFamily="34" charset="0"/>
                <a:cs typeface="Times New Roman" panose="02020603050405020304" pitchFamily="18" charset="0"/>
              </a:rPr>
              <a:t>Detección </a:t>
            </a:r>
            <a:endParaRPr lang="es-CL" sz="1100" dirty="0">
              <a:effectLst/>
              <a:ea typeface="Calibri" panose="020F0502020204030204" pitchFamily="34" charset="0"/>
              <a:cs typeface="Times New Roman" panose="02020603050405020304" pitchFamily="18" charset="0"/>
            </a:endParaRPr>
          </a:p>
        </p:txBody>
      </p:sp>
      <p:sp>
        <p:nvSpPr>
          <p:cNvPr id="51" name="Rectangle 23"/>
          <p:cNvSpPr/>
          <p:nvPr/>
        </p:nvSpPr>
        <p:spPr>
          <a:xfrm>
            <a:off x="9903350" y="888545"/>
            <a:ext cx="1245235" cy="50248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L" sz="1400" dirty="0" smtClean="0">
                <a:ea typeface="Calibri" panose="020F0502020204030204" pitchFamily="34" charset="0"/>
                <a:cs typeface="Times New Roman" panose="02020603050405020304" pitchFamily="18" charset="0"/>
              </a:rPr>
              <a:t>Diagnóstico – Intervención  </a:t>
            </a:r>
            <a:endParaRPr lang="es-CL" sz="1100" dirty="0">
              <a:effectLst/>
              <a:ea typeface="Calibri" panose="020F0502020204030204" pitchFamily="34" charset="0"/>
              <a:cs typeface="Times New Roman" panose="02020603050405020304" pitchFamily="18" charset="0"/>
            </a:endParaRPr>
          </a:p>
        </p:txBody>
      </p:sp>
      <p:sp>
        <p:nvSpPr>
          <p:cNvPr id="52" name="Rectangle 23"/>
          <p:cNvSpPr/>
          <p:nvPr/>
        </p:nvSpPr>
        <p:spPr>
          <a:xfrm>
            <a:off x="9903349" y="1489602"/>
            <a:ext cx="1245235" cy="32692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L" sz="1400" dirty="0" smtClean="0">
                <a:ea typeface="Calibri" panose="020F0502020204030204" pitchFamily="34" charset="0"/>
                <a:cs typeface="Times New Roman" panose="02020603050405020304" pitchFamily="18" charset="0"/>
              </a:rPr>
              <a:t>Seguimiento  </a:t>
            </a:r>
            <a:endParaRPr lang="es-CL" sz="1100" dirty="0">
              <a:effectLst/>
              <a:ea typeface="Calibri" panose="020F0502020204030204" pitchFamily="34" charset="0"/>
              <a:cs typeface="Times New Roman" panose="02020603050405020304" pitchFamily="18" charset="0"/>
            </a:endParaRPr>
          </a:p>
        </p:txBody>
      </p:sp>
      <p:sp>
        <p:nvSpPr>
          <p:cNvPr id="53" name="Rectangle 23"/>
          <p:cNvSpPr/>
          <p:nvPr/>
        </p:nvSpPr>
        <p:spPr>
          <a:xfrm>
            <a:off x="9777046" y="2217763"/>
            <a:ext cx="2067951" cy="32692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L" sz="1400" dirty="0" smtClean="0">
                <a:ea typeface="Calibri" panose="020F0502020204030204" pitchFamily="34" charset="0"/>
                <a:cs typeface="Times New Roman" panose="02020603050405020304" pitchFamily="18" charset="0"/>
              </a:rPr>
              <a:t>Protección y Seguridad  </a:t>
            </a:r>
            <a:endParaRPr lang="es-CL" sz="1100" dirty="0">
              <a:effectLst/>
              <a:ea typeface="Calibri" panose="020F0502020204030204" pitchFamily="34" charset="0"/>
              <a:cs typeface="Times New Roman" panose="02020603050405020304" pitchFamily="18" charset="0"/>
            </a:endParaRPr>
          </a:p>
        </p:txBody>
      </p:sp>
      <p:sp>
        <p:nvSpPr>
          <p:cNvPr id="54" name="Rectangle 23"/>
          <p:cNvSpPr/>
          <p:nvPr/>
        </p:nvSpPr>
        <p:spPr>
          <a:xfrm>
            <a:off x="9777046" y="2600954"/>
            <a:ext cx="2222696" cy="29167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L" sz="1400" dirty="0" smtClean="0">
                <a:ea typeface="Calibri" panose="020F0502020204030204" pitchFamily="34" charset="0"/>
                <a:cs typeface="Times New Roman" panose="02020603050405020304" pitchFamily="18" charset="0"/>
              </a:rPr>
              <a:t>Problematización ESCNNA </a:t>
            </a:r>
            <a:endParaRPr lang="es-CL" sz="1100" dirty="0">
              <a:effectLst/>
              <a:ea typeface="Calibri" panose="020F0502020204030204" pitchFamily="34" charset="0"/>
              <a:cs typeface="Times New Roman" panose="02020603050405020304" pitchFamily="18" charset="0"/>
            </a:endParaRPr>
          </a:p>
        </p:txBody>
      </p:sp>
      <p:sp>
        <p:nvSpPr>
          <p:cNvPr id="55" name="Rectangle 23"/>
          <p:cNvSpPr/>
          <p:nvPr/>
        </p:nvSpPr>
        <p:spPr>
          <a:xfrm>
            <a:off x="9784017" y="3109384"/>
            <a:ext cx="1582678" cy="23169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L" sz="1400" dirty="0" smtClean="0">
                <a:ea typeface="Calibri" panose="020F0502020204030204" pitchFamily="34" charset="0"/>
                <a:cs typeface="Times New Roman" panose="02020603050405020304" pitchFamily="18" charset="0"/>
              </a:rPr>
              <a:t>Reparación Daño </a:t>
            </a:r>
            <a:endParaRPr lang="es-CL" sz="1100" dirty="0">
              <a:effectLst/>
              <a:ea typeface="Calibri" panose="020F0502020204030204" pitchFamily="34" charset="0"/>
              <a:cs typeface="Times New Roman" panose="02020603050405020304" pitchFamily="18" charset="0"/>
            </a:endParaRPr>
          </a:p>
        </p:txBody>
      </p:sp>
      <p:sp>
        <p:nvSpPr>
          <p:cNvPr id="57" name="Rectangle 23"/>
          <p:cNvSpPr/>
          <p:nvPr/>
        </p:nvSpPr>
        <p:spPr>
          <a:xfrm>
            <a:off x="9784017" y="3495821"/>
            <a:ext cx="1582678" cy="26025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L" sz="1400" dirty="0" smtClean="0">
                <a:ea typeface="Calibri" panose="020F0502020204030204" pitchFamily="34" charset="0"/>
                <a:cs typeface="Times New Roman" panose="02020603050405020304" pitchFamily="18" charset="0"/>
              </a:rPr>
              <a:t>Integración social  </a:t>
            </a:r>
            <a:endParaRPr lang="es-CL" sz="1100" dirty="0">
              <a:effectLst/>
              <a:ea typeface="Calibri" panose="020F0502020204030204" pitchFamily="34" charset="0"/>
              <a:cs typeface="Times New Roman" panose="02020603050405020304" pitchFamily="18" charset="0"/>
            </a:endParaRPr>
          </a:p>
        </p:txBody>
      </p:sp>
      <p:sp>
        <p:nvSpPr>
          <p:cNvPr id="58" name="Rectangle 23"/>
          <p:cNvSpPr/>
          <p:nvPr/>
        </p:nvSpPr>
        <p:spPr>
          <a:xfrm>
            <a:off x="9762978" y="4876309"/>
            <a:ext cx="1245235" cy="32692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L" sz="1400" dirty="0" smtClean="0">
                <a:ea typeface="Calibri" panose="020F0502020204030204" pitchFamily="34" charset="0"/>
                <a:cs typeface="Times New Roman" panose="02020603050405020304" pitchFamily="18" charset="0"/>
              </a:rPr>
              <a:t>Hospitalidad  </a:t>
            </a:r>
            <a:endParaRPr lang="es-CL" sz="1100" dirty="0">
              <a:effectLst/>
              <a:ea typeface="Calibri" panose="020F0502020204030204" pitchFamily="34" charset="0"/>
              <a:cs typeface="Times New Roman" panose="02020603050405020304" pitchFamily="18" charset="0"/>
            </a:endParaRPr>
          </a:p>
        </p:txBody>
      </p:sp>
      <p:sp>
        <p:nvSpPr>
          <p:cNvPr id="60" name="Abrir llave 59"/>
          <p:cNvSpPr/>
          <p:nvPr/>
        </p:nvSpPr>
        <p:spPr>
          <a:xfrm rot="16200000">
            <a:off x="9073664" y="3357623"/>
            <a:ext cx="429722" cy="45140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61" name="CuadroTexto 60"/>
          <p:cNvSpPr txBox="1"/>
          <p:nvPr/>
        </p:nvSpPr>
        <p:spPr>
          <a:xfrm>
            <a:off x="6714137" y="5979088"/>
            <a:ext cx="5148775" cy="830997"/>
          </a:xfrm>
          <a:prstGeom prst="rect">
            <a:avLst/>
          </a:prstGeom>
          <a:solidFill>
            <a:schemeClr val="accent4"/>
          </a:solidFill>
          <a:ln>
            <a:solidFill>
              <a:schemeClr val="accent1"/>
            </a:solidFill>
          </a:ln>
        </p:spPr>
        <p:txBody>
          <a:bodyPr wrap="square" rtlCol="0">
            <a:spAutoFit/>
          </a:bodyPr>
          <a:lstStyle/>
          <a:p>
            <a:pPr algn="ctr"/>
            <a:r>
              <a:rPr lang="es-CL" sz="1600" b="1" dirty="0" smtClean="0"/>
              <a:t>Estrategias: </a:t>
            </a:r>
          </a:p>
          <a:p>
            <a:pPr algn="ctr"/>
            <a:r>
              <a:rPr lang="es-CL" sz="1600" b="1" dirty="0" smtClean="0"/>
              <a:t>Técnicas Narrativas – </a:t>
            </a:r>
            <a:r>
              <a:rPr lang="es-CL" sz="1600" b="1" dirty="0" err="1" smtClean="0"/>
              <a:t>Reutoría</a:t>
            </a:r>
            <a:r>
              <a:rPr lang="es-CL" sz="1600" b="1" dirty="0" smtClean="0"/>
              <a:t> – Territorio seguro para hablar (para qué somos buenos)</a:t>
            </a:r>
            <a:endParaRPr lang="es-CL" sz="1600" b="1" dirty="0"/>
          </a:p>
        </p:txBody>
      </p:sp>
    </p:spTree>
    <p:extLst>
      <p:ext uri="{BB962C8B-B14F-4D97-AF65-F5344CB8AC3E}">
        <p14:creationId xmlns:p14="http://schemas.microsoft.com/office/powerpoint/2010/main" val="138662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33047" y="1405177"/>
            <a:ext cx="10733648" cy="2565831"/>
          </a:xfrm>
          <a:prstGeom prst="rect">
            <a:avLst/>
          </a:prstGeom>
        </p:spPr>
        <p:txBody>
          <a:bodyPr wrap="square">
            <a:spAutoFit/>
          </a:bodyPr>
          <a:lstStyle/>
          <a:p>
            <a:pPr algn="just">
              <a:lnSpc>
                <a:spcPct val="107000"/>
              </a:lnSpc>
              <a:spcAft>
                <a:spcPts val="800"/>
              </a:spcAft>
            </a:pPr>
            <a:r>
              <a:rPr lang="es-CL" dirty="0" smtClean="0">
                <a:latin typeface="Calibri" panose="020F0502020204030204" pitchFamily="34" charset="0"/>
                <a:ea typeface="Calibri" panose="020F0502020204030204" pitchFamily="34" charset="0"/>
                <a:cs typeface="Times New Roman" panose="02020603050405020304" pitchFamily="18" charset="0"/>
              </a:rPr>
              <a:t>P</a:t>
            </a:r>
            <a:r>
              <a:rPr lang="es-CL" dirty="0" smtClean="0">
                <a:effectLst/>
                <a:latin typeface="Calibri" panose="020F0502020204030204" pitchFamily="34" charset="0"/>
                <a:ea typeface="Calibri" panose="020F0502020204030204" pitchFamily="34" charset="0"/>
                <a:cs typeface="Times New Roman" panose="02020603050405020304" pitchFamily="18" charset="0"/>
              </a:rPr>
              <a:t>reguntas que identificadas durante el proceso de revisión:</a:t>
            </a:r>
          </a:p>
          <a:p>
            <a:pPr marL="342900" lvl="0" indent="-342900" algn="just">
              <a:lnSpc>
                <a:spcPct val="107000"/>
              </a:lnSpc>
              <a:spcAft>
                <a:spcPts val="0"/>
              </a:spcAft>
              <a:buFont typeface="Calibri" panose="020F0502020204030204" pitchFamily="34" charset="0"/>
              <a:buChar char="-"/>
            </a:pPr>
            <a:r>
              <a:rPr lang="es-CL" dirty="0" smtClean="0">
                <a:effectLst/>
                <a:latin typeface="Calibri" panose="020F0502020204030204" pitchFamily="34" charset="0"/>
                <a:ea typeface="Calibri" panose="020F0502020204030204" pitchFamily="34" charset="0"/>
                <a:cs typeface="Times New Roman" panose="02020603050405020304" pitchFamily="18" charset="0"/>
              </a:rPr>
              <a:t>¿Cuáles son los elementos centrales de una intervención exitosa (que podría entenderse por intervención exitosa)?</a:t>
            </a:r>
          </a:p>
          <a:p>
            <a:pPr marL="342900" lvl="0" indent="-342900" algn="just">
              <a:lnSpc>
                <a:spcPct val="107000"/>
              </a:lnSpc>
              <a:spcAft>
                <a:spcPts val="0"/>
              </a:spcAft>
              <a:buFont typeface="Calibri" panose="020F0502020204030204" pitchFamily="34" charset="0"/>
              <a:buChar char="-"/>
            </a:pPr>
            <a:r>
              <a:rPr lang="es-CL" dirty="0" smtClean="0">
                <a:effectLst/>
                <a:latin typeface="Calibri" panose="020F0502020204030204" pitchFamily="34" charset="0"/>
                <a:ea typeface="Calibri" panose="020F0502020204030204" pitchFamily="34" charset="0"/>
                <a:cs typeface="Times New Roman" panose="02020603050405020304" pitchFamily="18" charset="0"/>
              </a:rPr>
              <a:t>¿Cuáles podrían ser los criterios de intervención mínimos en torno a cada tipo de explotación identificada relevando que dentro del fenómeno de la explotación hay diversos niveles de complejidad?</a:t>
            </a:r>
          </a:p>
          <a:p>
            <a:pPr marL="342900" lvl="0" indent="-342900" algn="just">
              <a:lnSpc>
                <a:spcPct val="107000"/>
              </a:lnSpc>
              <a:spcAft>
                <a:spcPts val="800"/>
              </a:spcAft>
              <a:buFont typeface="Calibri" panose="020F0502020204030204" pitchFamily="34" charset="0"/>
              <a:buChar char="-"/>
            </a:pPr>
            <a:r>
              <a:rPr lang="es-CL" dirty="0" smtClean="0">
                <a:effectLst/>
                <a:latin typeface="Calibri" panose="020F0502020204030204" pitchFamily="34" charset="0"/>
                <a:ea typeface="Calibri" panose="020F0502020204030204" pitchFamily="34" charset="0"/>
                <a:cs typeface="Times New Roman" panose="02020603050405020304" pitchFamily="18" charset="0"/>
              </a:rPr>
              <a:t>Es un hecho que en algunos casos no hay familia ni adulto significativo para desarrollar la intervención ¿Cuáles serían los criterios de fortalecimiento de la intervención si no existe el área familiar para apoyar el proceso de intervención?</a:t>
            </a:r>
            <a:endParaRPr lang="es-CL"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659793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165</Words>
  <Application>Microsoft Office PowerPoint</Application>
  <PresentationFormat>Panorámica</PresentationFormat>
  <Paragraphs>29</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Times New Roman</vt:lpstr>
      <vt:lpstr>Tema de Office</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 Raglianti</dc:creator>
  <cp:lastModifiedBy>Andrea Raglianti</cp:lastModifiedBy>
  <cp:revision>5</cp:revision>
  <dcterms:created xsi:type="dcterms:W3CDTF">2017-01-27T22:46:32Z</dcterms:created>
  <dcterms:modified xsi:type="dcterms:W3CDTF">2017-01-27T23:08:36Z</dcterms:modified>
</cp:coreProperties>
</file>