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1/20/2017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1/20/2017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663700" y="1905000"/>
            <a:ext cx="2425700" cy="238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Violencia social</a:t>
            </a:r>
          </a:p>
          <a:p>
            <a:pPr algn="ctr"/>
            <a:r>
              <a:rPr lang="es-CL" dirty="0"/>
              <a:t>Violación a los DDHH. Lógica patriarcal </a:t>
            </a:r>
          </a:p>
          <a:p>
            <a:pPr algn="ctr"/>
            <a:r>
              <a:rPr lang="es-CL" dirty="0"/>
              <a:t>Desvalorización de NNA</a:t>
            </a:r>
          </a:p>
          <a:p>
            <a:pPr algn="ctr"/>
            <a:r>
              <a:rPr lang="es-CL" dirty="0"/>
              <a:t>Niños y la sexualidad se cosifican y comercializan. </a:t>
            </a:r>
          </a:p>
          <a:p>
            <a:pPr algn="ctr"/>
            <a:endParaRPr lang="es-CL" dirty="0"/>
          </a:p>
        </p:txBody>
      </p:sp>
      <p:cxnSp>
        <p:nvCxnSpPr>
          <p:cNvPr id="7" name="Conector: angular 6"/>
          <p:cNvCxnSpPr/>
          <p:nvPr/>
        </p:nvCxnSpPr>
        <p:spPr>
          <a:xfrm rot="16200000" flipV="1">
            <a:off x="482600" y="1790700"/>
            <a:ext cx="876300" cy="381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echa: curvada hacia abajo 7"/>
          <p:cNvSpPr/>
          <p:nvPr/>
        </p:nvSpPr>
        <p:spPr>
          <a:xfrm>
            <a:off x="1117600" y="1041400"/>
            <a:ext cx="1841500" cy="889000"/>
          </a:xfrm>
          <a:prstGeom prst="curved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11" name="Explosión: 8 puntos 10"/>
          <p:cNvSpPr/>
          <p:nvPr/>
        </p:nvSpPr>
        <p:spPr>
          <a:xfrm>
            <a:off x="4152900" y="774700"/>
            <a:ext cx="2146300" cy="2032000"/>
          </a:xfrm>
          <a:prstGeom prst="irregularSeal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a:t>Transacción</a:t>
            </a:r>
          </a:p>
          <a:p>
            <a:pPr algn="ctr"/>
            <a:r>
              <a:rPr lang="es-CL" sz="1200" dirty="0"/>
              <a:t>/intercambio</a:t>
            </a:r>
            <a:r>
              <a:rPr lang="es-CL" dirty="0"/>
              <a:t>.  </a:t>
            </a:r>
          </a:p>
        </p:txBody>
      </p:sp>
      <p:sp>
        <p:nvSpPr>
          <p:cNvPr id="12" name="Explosión: 8 puntos 11"/>
          <p:cNvSpPr/>
          <p:nvPr/>
        </p:nvSpPr>
        <p:spPr>
          <a:xfrm>
            <a:off x="4089400" y="3556000"/>
            <a:ext cx="2413000" cy="2197100"/>
          </a:xfrm>
          <a:prstGeom prst="irregularSeal1">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a:t>Aprovechamiento de la vulnerabilidad</a:t>
            </a:r>
          </a:p>
        </p:txBody>
      </p:sp>
      <p:sp>
        <p:nvSpPr>
          <p:cNvPr id="13" name="Flecha: a la derecha con bandas 12"/>
          <p:cNvSpPr/>
          <p:nvPr/>
        </p:nvSpPr>
        <p:spPr>
          <a:xfrm>
            <a:off x="4305300" y="2489200"/>
            <a:ext cx="2755900" cy="1371601"/>
          </a:xfrm>
          <a:prstGeom prst="strip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Espacio:</a:t>
            </a:r>
          </a:p>
          <a:p>
            <a:pPr algn="ctr"/>
            <a:r>
              <a:rPr lang="es-CL" dirty="0"/>
              <a:t> local y global</a:t>
            </a:r>
          </a:p>
        </p:txBody>
      </p:sp>
      <p:sp>
        <p:nvSpPr>
          <p:cNvPr id="14" name="Globo: flecha hacia abajo 13"/>
          <p:cNvSpPr/>
          <p:nvPr/>
        </p:nvSpPr>
        <p:spPr>
          <a:xfrm>
            <a:off x="175591" y="1993900"/>
            <a:ext cx="1462709" cy="1993900"/>
          </a:xfrm>
          <a:prstGeom prst="down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ESCNNA</a:t>
            </a:r>
            <a:endParaRPr lang="es-CL" dirty="0"/>
          </a:p>
        </p:txBody>
      </p:sp>
      <p:sp>
        <p:nvSpPr>
          <p:cNvPr id="16" name="CuadroTexto 15"/>
          <p:cNvSpPr txBox="1"/>
          <p:nvPr/>
        </p:nvSpPr>
        <p:spPr>
          <a:xfrm>
            <a:off x="175591" y="4102100"/>
            <a:ext cx="1891334" cy="2031325"/>
          </a:xfrm>
          <a:prstGeom prst="rect">
            <a:avLst/>
          </a:prstGeom>
          <a:noFill/>
        </p:spPr>
        <p:txBody>
          <a:bodyPr wrap="square" rtlCol="0">
            <a:spAutoFit/>
          </a:bodyPr>
          <a:lstStyle/>
          <a:p>
            <a:r>
              <a:rPr lang="es-CL" sz="1400" dirty="0"/>
              <a:t>Modalidades: </a:t>
            </a:r>
          </a:p>
          <a:p>
            <a:r>
              <a:rPr lang="es-CL" sz="1400" dirty="0"/>
              <a:t>Comercio sexual infantil, </a:t>
            </a:r>
          </a:p>
          <a:p>
            <a:r>
              <a:rPr lang="es-CL" sz="1400" dirty="0"/>
              <a:t>Trata y tráfico </a:t>
            </a:r>
          </a:p>
          <a:p>
            <a:r>
              <a:rPr lang="es-CL" sz="1400" dirty="0"/>
              <a:t>Turismo con fines de explotación sexual </a:t>
            </a:r>
          </a:p>
          <a:p>
            <a:r>
              <a:rPr lang="es-CL" sz="1400" dirty="0"/>
              <a:t>Producción de imágenes sexuales abusivas</a:t>
            </a:r>
          </a:p>
        </p:txBody>
      </p:sp>
      <p:sp>
        <p:nvSpPr>
          <p:cNvPr id="17" name="CuadroTexto 16"/>
          <p:cNvSpPr txBox="1"/>
          <p:nvPr/>
        </p:nvSpPr>
        <p:spPr>
          <a:xfrm rot="566214">
            <a:off x="6410324" y="3974672"/>
            <a:ext cx="1885951" cy="646331"/>
          </a:xfrm>
          <a:prstGeom prst="rect">
            <a:avLst/>
          </a:prstGeom>
          <a:noFill/>
          <a:ln>
            <a:solidFill>
              <a:schemeClr val="tx1"/>
            </a:solidFill>
            <a:prstDash val="dash"/>
          </a:ln>
        </p:spPr>
        <p:txBody>
          <a:bodyPr wrap="square" rtlCol="0">
            <a:spAutoFit/>
          </a:bodyPr>
          <a:lstStyle/>
          <a:p>
            <a:r>
              <a:rPr lang="es-CL" sz="1200" dirty="0"/>
              <a:t>Personal: (funcionamiento cognitivo, emocional y vincular)</a:t>
            </a:r>
          </a:p>
        </p:txBody>
      </p:sp>
      <p:sp>
        <p:nvSpPr>
          <p:cNvPr id="18" name="CuadroTexto 17"/>
          <p:cNvSpPr txBox="1"/>
          <p:nvPr/>
        </p:nvSpPr>
        <p:spPr>
          <a:xfrm rot="20811736">
            <a:off x="6299200" y="4699516"/>
            <a:ext cx="1635125" cy="276999"/>
          </a:xfrm>
          <a:prstGeom prst="rect">
            <a:avLst/>
          </a:prstGeom>
          <a:noFill/>
          <a:ln>
            <a:solidFill>
              <a:schemeClr val="tx1"/>
            </a:solidFill>
            <a:prstDash val="dashDot"/>
          </a:ln>
        </p:spPr>
        <p:txBody>
          <a:bodyPr wrap="square" rtlCol="0">
            <a:spAutoFit/>
          </a:bodyPr>
          <a:lstStyle/>
          <a:p>
            <a:r>
              <a:rPr lang="es-CL" sz="1200" dirty="0"/>
              <a:t>Familiar: (pobreza) </a:t>
            </a:r>
          </a:p>
        </p:txBody>
      </p:sp>
      <p:sp>
        <p:nvSpPr>
          <p:cNvPr id="19" name="CuadroTexto 18"/>
          <p:cNvSpPr txBox="1"/>
          <p:nvPr/>
        </p:nvSpPr>
        <p:spPr>
          <a:xfrm rot="707764">
            <a:off x="5734050" y="5374302"/>
            <a:ext cx="1962150" cy="461665"/>
          </a:xfrm>
          <a:prstGeom prst="rect">
            <a:avLst/>
          </a:prstGeom>
          <a:noFill/>
          <a:ln>
            <a:solidFill>
              <a:schemeClr val="tx1"/>
            </a:solidFill>
            <a:prstDash val="dashDot"/>
          </a:ln>
        </p:spPr>
        <p:txBody>
          <a:bodyPr wrap="square" rtlCol="0">
            <a:spAutoFit/>
          </a:bodyPr>
          <a:lstStyle/>
          <a:p>
            <a:r>
              <a:rPr lang="es-CL" sz="1200" dirty="0"/>
              <a:t>Sociales (normalización de la violencia). </a:t>
            </a:r>
          </a:p>
        </p:txBody>
      </p:sp>
      <p:pic>
        <p:nvPicPr>
          <p:cNvPr id="20" name="Imagen 19"/>
          <p:cNvPicPr>
            <a:picLocks noChangeAspect="1"/>
          </p:cNvPicPr>
          <p:nvPr/>
        </p:nvPicPr>
        <p:blipFill>
          <a:blip r:embed="rId2"/>
          <a:stretch>
            <a:fillRect/>
          </a:stretch>
        </p:blipFill>
        <p:spPr>
          <a:xfrm>
            <a:off x="7890708" y="4517315"/>
            <a:ext cx="1212677" cy="1514338"/>
          </a:xfrm>
          <a:prstGeom prst="rect">
            <a:avLst/>
          </a:prstGeom>
        </p:spPr>
      </p:pic>
      <p:sp>
        <p:nvSpPr>
          <p:cNvPr id="21" name="CuadroTexto 20"/>
          <p:cNvSpPr txBox="1"/>
          <p:nvPr/>
        </p:nvSpPr>
        <p:spPr>
          <a:xfrm>
            <a:off x="5334000" y="66675"/>
            <a:ext cx="2524681" cy="52322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s-CL" sz="1400" dirty="0"/>
              <a:t>¿Abusador?: </a:t>
            </a:r>
          </a:p>
          <a:p>
            <a:r>
              <a:rPr lang="es-CL" sz="1400" dirty="0"/>
              <a:t>Adulto, par o un grupo</a:t>
            </a:r>
          </a:p>
        </p:txBody>
      </p:sp>
      <p:pic>
        <p:nvPicPr>
          <p:cNvPr id="22" name="Imagen 21"/>
          <p:cNvPicPr>
            <a:picLocks noChangeAspect="1"/>
          </p:cNvPicPr>
          <p:nvPr/>
        </p:nvPicPr>
        <p:blipFill>
          <a:blip r:embed="rId3"/>
          <a:stretch>
            <a:fillRect/>
          </a:stretch>
        </p:blipFill>
        <p:spPr>
          <a:xfrm>
            <a:off x="7215188" y="2071688"/>
            <a:ext cx="1811894" cy="1811894"/>
          </a:xfrm>
          <a:prstGeom prst="rect">
            <a:avLst/>
          </a:prstGeom>
        </p:spPr>
      </p:pic>
      <p:sp>
        <p:nvSpPr>
          <p:cNvPr id="23" name="CuadroTexto 22"/>
          <p:cNvSpPr txBox="1"/>
          <p:nvPr/>
        </p:nvSpPr>
        <p:spPr>
          <a:xfrm>
            <a:off x="9635490" y="2505075"/>
            <a:ext cx="2057400" cy="954107"/>
          </a:xfrm>
          <a:prstGeom prst="rect">
            <a:avLst/>
          </a:prstGeom>
          <a:solidFill>
            <a:schemeClr val="accent4"/>
          </a:solidFill>
          <a:ln>
            <a:solidFill>
              <a:schemeClr val="tx1"/>
            </a:solidFill>
            <a:prstDash val="lgDashDot"/>
          </a:ln>
        </p:spPr>
        <p:txBody>
          <a:bodyPr wrap="square" rtlCol="0">
            <a:spAutoFit/>
          </a:bodyPr>
          <a:lstStyle/>
          <a:p>
            <a:r>
              <a:rPr lang="es-CL" sz="1400" dirty="0"/>
              <a:t>Internet </a:t>
            </a:r>
          </a:p>
          <a:p>
            <a:r>
              <a:rPr lang="es-CL" sz="1400"/>
              <a:t>Redes </a:t>
            </a:r>
            <a:r>
              <a:rPr lang="es-CL" sz="1400" dirty="0"/>
              <a:t>sociales posibilitan la emergencia de otras formas de explotación </a:t>
            </a:r>
          </a:p>
        </p:txBody>
      </p:sp>
      <p:sp>
        <p:nvSpPr>
          <p:cNvPr id="24" name="Flecha: curvada hacia arriba 23"/>
          <p:cNvSpPr/>
          <p:nvPr/>
        </p:nvSpPr>
        <p:spPr>
          <a:xfrm>
            <a:off x="8763000" y="3556000"/>
            <a:ext cx="2133600" cy="736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25" name="CuadroTexto 24"/>
          <p:cNvSpPr txBox="1"/>
          <p:nvPr/>
        </p:nvSpPr>
        <p:spPr>
          <a:xfrm>
            <a:off x="5981478" y="858520"/>
            <a:ext cx="2507418" cy="738664"/>
          </a:xfrm>
          <a:prstGeom prst="rect">
            <a:avLst/>
          </a:prstGeom>
          <a:solidFill>
            <a:schemeClr val="accent5">
              <a:lumMod val="60000"/>
              <a:lumOff val="40000"/>
            </a:schemeClr>
          </a:solidFill>
        </p:spPr>
        <p:txBody>
          <a:bodyPr wrap="none" rtlCol="0">
            <a:spAutoFit/>
          </a:bodyPr>
          <a:lstStyle/>
          <a:p>
            <a:r>
              <a:rPr lang="es-CL" sz="1400" dirty="0"/>
              <a:t>¿Víctima?:</a:t>
            </a:r>
          </a:p>
          <a:p>
            <a:r>
              <a:rPr lang="es-CL" sz="1400" dirty="0"/>
              <a:t>Puede no reconocerse como tal</a:t>
            </a:r>
          </a:p>
          <a:p>
            <a:r>
              <a:rPr lang="es-CL" sz="1400" dirty="0"/>
              <a:t>Vivencia es de complicidad</a:t>
            </a:r>
          </a:p>
        </p:txBody>
      </p:sp>
      <p:sp>
        <p:nvSpPr>
          <p:cNvPr id="26" name="Flecha: a la derecha 25"/>
          <p:cNvSpPr/>
          <p:nvPr/>
        </p:nvSpPr>
        <p:spPr>
          <a:xfrm>
            <a:off x="8534616" y="806179"/>
            <a:ext cx="1599984" cy="923561"/>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Intervención</a:t>
            </a:r>
          </a:p>
        </p:txBody>
      </p:sp>
      <p:sp>
        <p:nvSpPr>
          <p:cNvPr id="27" name="CuadroTexto 26"/>
          <p:cNvSpPr txBox="1"/>
          <p:nvPr/>
        </p:nvSpPr>
        <p:spPr>
          <a:xfrm>
            <a:off x="9943070" y="66675"/>
            <a:ext cx="2165110" cy="2031325"/>
          </a:xfrm>
          <a:prstGeom prst="rect">
            <a:avLst/>
          </a:prstGeom>
          <a:noFill/>
          <a:ln>
            <a:solidFill>
              <a:schemeClr val="tx1"/>
            </a:solidFill>
            <a:prstDash val="lgDash"/>
          </a:ln>
          <a:effectLst>
            <a:glow rad="139700">
              <a:schemeClr val="accent2">
                <a:satMod val="175000"/>
                <a:alpha val="40000"/>
              </a:schemeClr>
            </a:glow>
          </a:effectLst>
        </p:spPr>
        <p:txBody>
          <a:bodyPr wrap="square" rtlCol="0">
            <a:spAutoFit/>
          </a:bodyPr>
          <a:lstStyle/>
          <a:p>
            <a:r>
              <a:rPr lang="es-CL" sz="1200" dirty="0"/>
              <a:t>Prevención, Protección y el Procesamiento.</a:t>
            </a:r>
          </a:p>
          <a:p>
            <a:r>
              <a:rPr lang="es-CL" sz="1200" dirty="0"/>
              <a:t>Apoyar su develación </a:t>
            </a:r>
          </a:p>
          <a:p>
            <a:r>
              <a:rPr lang="es-CL" sz="1200" dirty="0"/>
              <a:t>Evitar victimización secundaria y estigmatización  (vergüenza y exposición en los medios)</a:t>
            </a:r>
          </a:p>
          <a:p>
            <a:r>
              <a:rPr lang="es-CL" sz="1200" dirty="0"/>
              <a:t>Apoyo profesional constante  (relevancia del vínculo)</a:t>
            </a:r>
          </a:p>
          <a:p>
            <a:r>
              <a:rPr lang="es-CL" sz="1200" dirty="0"/>
              <a:t>Incluir a los padres</a:t>
            </a:r>
          </a:p>
          <a:p>
            <a:r>
              <a:rPr lang="es-CL" dirty="0"/>
              <a:t> </a:t>
            </a:r>
          </a:p>
        </p:txBody>
      </p:sp>
    </p:spTree>
    <p:extLst>
      <p:ext uri="{BB962C8B-B14F-4D97-AF65-F5344CB8AC3E}">
        <p14:creationId xmlns:p14="http://schemas.microsoft.com/office/powerpoint/2010/main" val="19328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0125" y="177421"/>
            <a:ext cx="11697318" cy="7294305"/>
          </a:xfrm>
          <a:prstGeom prst="rect">
            <a:avLst/>
          </a:prstGeom>
          <a:noFill/>
        </p:spPr>
        <p:txBody>
          <a:bodyPr wrap="square" rtlCol="0">
            <a:spAutoFit/>
          </a:bodyPr>
          <a:lstStyle/>
          <a:p>
            <a:pPr lvl="0" algn="just" fontAlgn="base"/>
            <a:r>
              <a:rPr lang="es-CL" dirty="0"/>
              <a:t>Elementos centrales que considera el fenómeno de la ESCNNA:</a:t>
            </a:r>
          </a:p>
          <a:p>
            <a:pPr algn="just"/>
            <a:r>
              <a:rPr lang="es-CL" dirty="0"/>
              <a:t>El fenómeno de la </a:t>
            </a:r>
            <a:r>
              <a:rPr lang="es-CL" dirty="0" err="1"/>
              <a:t>Escnna</a:t>
            </a:r>
            <a:r>
              <a:rPr lang="es-CL" dirty="0"/>
              <a:t> es la expresión de la </a:t>
            </a:r>
            <a:r>
              <a:rPr lang="es-CL" dirty="0"/>
              <a:t>violencia social y una violación a los DDHH, que a la base representa una lógica patriarcal y una desvalorización de los niños, niñas y adolescentes. Lo distintivo es el componente de la transacción/intercambio, en la que la infancia y su sexualidad se cosifican y comercializan. De igual modo, aparece relevante el reconocimiento de que este tipo de violencia se manifiesta tanto a nivel local como global, expresándose a través del comercio sexual infantil, trata y tráfico con fines de explotación sexual, turismo con fines de explotación sexual y la producción de imágenes sexuales abusivas. </a:t>
            </a:r>
          </a:p>
          <a:p>
            <a:pPr lvl="0" algn="just" fontAlgn="base"/>
            <a:endParaRPr lang="es-CL" dirty="0"/>
          </a:p>
          <a:p>
            <a:pPr lvl="0" algn="just" fontAlgn="base"/>
            <a:r>
              <a:rPr lang="es-CL" dirty="0"/>
              <a:t>En nuestro país la </a:t>
            </a:r>
            <a:r>
              <a:rPr lang="es-CL" dirty="0" err="1"/>
              <a:t>Escnna</a:t>
            </a:r>
            <a:r>
              <a:rPr lang="es-CL" dirty="0"/>
              <a:t> aun es una realidad minimizada e inclusive </a:t>
            </a:r>
            <a:r>
              <a:rPr lang="es-CL" dirty="0" err="1"/>
              <a:t>invisibilizada</a:t>
            </a:r>
            <a:r>
              <a:rPr lang="es-CL" dirty="0"/>
              <a:t>, por cuanto el componente de transacción que presenta esta dinámica no solo afecta a la propia víctima en su reconocimiento como tal si no que también afecta a nuestro contexto social que también tiene dificultades para reconocer la vulneración y cuestionar el “consentimiento” aparente. De igual modo, las diferencias sociales y económicas se convierten en un terreno propicio para diferentes vulneraciones en los grupos de menores ingresos, por cuanto, la satisfacción de las necesidades básicas puede ser una preocupación diaria en sus vidas, no siendo adecuadamente intervenido ni reparado por nuestras instituciones, transformándose en un factor de riesgo. </a:t>
            </a:r>
          </a:p>
          <a:p>
            <a:pPr lvl="0" algn="just" fontAlgn="base"/>
            <a:endParaRPr lang="es-CL" dirty="0"/>
          </a:p>
          <a:p>
            <a:pPr algn="just" fontAlgn="base"/>
            <a:r>
              <a:rPr lang="es-CL" dirty="0"/>
              <a:t>En cuanto a las preguntan que me surgen respecto a este fenómeno, me cuestiono sobre las formas de detección,  intervención y sanción que en otros países tienen respecto a este fenómeno, por cuanto en nuestra realidad nacional, </a:t>
            </a:r>
            <a:r>
              <a:rPr lang="es-CL" dirty="0"/>
              <a:t>la baja intencionalidad denunciatoria de parte de las víctimas complejiza la persecución de este delito. Me pregunto también sobre la expresión del daño y las dificultades para abordarlo junto los niños, niñas y adolescentes afectados. Finalmente, me cuestiono </a:t>
            </a:r>
            <a:r>
              <a:rPr lang="es-CL" dirty="0"/>
              <a:t>por el rol del Estado y de las organizaciones </a:t>
            </a:r>
            <a:r>
              <a:rPr lang="es-CL"/>
              <a:t>que trabajamos </a:t>
            </a:r>
            <a:r>
              <a:rPr lang="es-CL" dirty="0"/>
              <a:t>en torno al tema,  principalmente por la necesidad de actualizarnos en diversas formas de expresión de este fenómeno, incluyendo el uso de la tecnología como “medio para”, encontrándonos habitualmente los adultos en menor sintonía con los riesgos que conlleva la nueva forma de vincularse a través de las redes sociales y del internet.  </a:t>
            </a:r>
          </a:p>
          <a:p>
            <a:pPr algn="just"/>
            <a:endParaRPr lang="es-CL" dirty="0"/>
          </a:p>
          <a:p>
            <a:pPr algn="just"/>
            <a:r>
              <a:rPr lang="es-CL" dirty="0"/>
              <a:t> </a:t>
            </a:r>
            <a:endParaRPr lang="es-CL" dirty="0"/>
          </a:p>
        </p:txBody>
      </p:sp>
    </p:spTree>
    <p:extLst>
      <p:ext uri="{BB962C8B-B14F-4D97-AF65-F5344CB8AC3E}">
        <p14:creationId xmlns:p14="http://schemas.microsoft.com/office/powerpoint/2010/main" val="2505968501"/>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143</TotalTime>
  <Words>546</Words>
  <Application>Microsoft Office PowerPoint</Application>
  <PresentationFormat>Panorámica</PresentationFormat>
  <Paragraphs>40</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Corbel</vt:lpstr>
      <vt:lpstr>Wingdings 2</vt:lpstr>
      <vt:lpstr>Marco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angelica vega lizana</dc:creator>
  <cp:lastModifiedBy>angelica vega lizana</cp:lastModifiedBy>
  <cp:revision>19</cp:revision>
  <dcterms:created xsi:type="dcterms:W3CDTF">2017-01-20T01:55:05Z</dcterms:created>
  <dcterms:modified xsi:type="dcterms:W3CDTF">2017-01-21T03:39:48Z</dcterms:modified>
</cp:coreProperties>
</file>