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CE3E-1162-419D-9B0B-1EB7709C9A95}" type="datetimeFigureOut">
              <a:rPr lang="es-CL" smtClean="0"/>
              <a:t>04-02-2017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4F14F-7E73-4307-A8E9-459934DFB8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471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4F14F-7E73-4307-A8E9-459934DFB88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483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4F14F-7E73-4307-A8E9-459934DFB885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9268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E8FF-CA2E-4D09-8B53-97C758452AD4}" type="datetimeFigureOut">
              <a:rPr lang="es-CL" smtClean="0"/>
              <a:t>04-02-2017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E40-2050-435F-9D9B-B5B09B852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248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E8FF-CA2E-4D09-8B53-97C758452AD4}" type="datetimeFigureOut">
              <a:rPr lang="es-CL" smtClean="0"/>
              <a:t>04-02-2017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E40-2050-435F-9D9B-B5B09B852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949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E8FF-CA2E-4D09-8B53-97C758452AD4}" type="datetimeFigureOut">
              <a:rPr lang="es-CL" smtClean="0"/>
              <a:t>04-02-2017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E40-2050-435F-9D9B-B5B09B852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714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E8FF-CA2E-4D09-8B53-97C758452AD4}" type="datetimeFigureOut">
              <a:rPr lang="es-CL" smtClean="0"/>
              <a:t>04-02-2017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E40-2050-435F-9D9B-B5B09B852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660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E8FF-CA2E-4D09-8B53-97C758452AD4}" type="datetimeFigureOut">
              <a:rPr lang="es-CL" smtClean="0"/>
              <a:t>04-02-2017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E40-2050-435F-9D9B-B5B09B852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0657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E8FF-CA2E-4D09-8B53-97C758452AD4}" type="datetimeFigureOut">
              <a:rPr lang="es-CL" smtClean="0"/>
              <a:t>04-02-2017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E40-2050-435F-9D9B-B5B09B852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513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E8FF-CA2E-4D09-8B53-97C758452AD4}" type="datetimeFigureOut">
              <a:rPr lang="es-CL" smtClean="0"/>
              <a:t>04-02-2017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E40-2050-435F-9D9B-B5B09B852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422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E8FF-CA2E-4D09-8B53-97C758452AD4}" type="datetimeFigureOut">
              <a:rPr lang="es-CL" smtClean="0"/>
              <a:t>04-02-2017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E40-2050-435F-9D9B-B5B09B852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250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E8FF-CA2E-4D09-8B53-97C758452AD4}" type="datetimeFigureOut">
              <a:rPr lang="es-CL" smtClean="0"/>
              <a:t>04-02-2017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E40-2050-435F-9D9B-B5B09B852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250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E8FF-CA2E-4D09-8B53-97C758452AD4}" type="datetimeFigureOut">
              <a:rPr lang="es-CL" smtClean="0"/>
              <a:t>04-02-2017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E40-2050-435F-9D9B-B5B09B852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89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E8FF-CA2E-4D09-8B53-97C758452AD4}" type="datetimeFigureOut">
              <a:rPr lang="es-CL" smtClean="0"/>
              <a:t>04-02-2017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E40-2050-435F-9D9B-B5B09B852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791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CE8FF-CA2E-4D09-8B53-97C758452AD4}" type="datetimeFigureOut">
              <a:rPr lang="es-CL" smtClean="0"/>
              <a:t>04-02-2017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73E40-2050-435F-9D9B-B5B09B852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27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3162130" y="332656"/>
            <a:ext cx="2232248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ESCNNA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901417" y="1814746"/>
            <a:ext cx="2088232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>
                <a:solidFill>
                  <a:schemeClr val="tx1"/>
                </a:solidFill>
              </a:rPr>
              <a:t>Fenómeno social global</a:t>
            </a:r>
            <a:endParaRPr lang="es-CL" sz="1400" dirty="0">
              <a:solidFill>
                <a:schemeClr val="tx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3275856" y="1814746"/>
            <a:ext cx="2088232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>
                <a:solidFill>
                  <a:schemeClr val="tx1"/>
                </a:solidFill>
              </a:rPr>
              <a:t>Violación de los derechos humanos</a:t>
            </a:r>
            <a:endParaRPr lang="es-CL" sz="1400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5657270" y="1814476"/>
            <a:ext cx="2088232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>
                <a:solidFill>
                  <a:schemeClr val="tx1"/>
                </a:solidFill>
              </a:rPr>
              <a:t>Intercambio (transacción material)</a:t>
            </a:r>
            <a:endParaRPr lang="es-CL" sz="14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945533" y="1489111"/>
            <a:ext cx="47507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298831" y="1201079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1945533" y="1497495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4298831" y="1497495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6696236" y="1497495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>
            <a:stCxn id="4" idx="2"/>
          </p:cNvCxnSpPr>
          <p:nvPr/>
        </p:nvCxnSpPr>
        <p:spPr>
          <a:xfrm flipH="1">
            <a:off x="539552" y="764704"/>
            <a:ext cx="2622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flipH="1">
            <a:off x="5394378" y="764704"/>
            <a:ext cx="26827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8077145" y="783692"/>
            <a:ext cx="0" cy="2753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539552" y="764704"/>
            <a:ext cx="0" cy="2772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519954" y="3537012"/>
            <a:ext cx="1330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>
            <a:stCxn id="3" idx="6"/>
          </p:cNvCxnSpPr>
          <p:nvPr/>
        </p:nvCxnSpPr>
        <p:spPr>
          <a:xfrm>
            <a:off x="6720617" y="3537012"/>
            <a:ext cx="1356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>
            <a:stCxn id="5" idx="3"/>
            <a:endCxn id="8" idx="1"/>
          </p:cNvCxnSpPr>
          <p:nvPr/>
        </p:nvCxnSpPr>
        <p:spPr>
          <a:xfrm>
            <a:off x="2989649" y="2066774"/>
            <a:ext cx="2862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5350767" y="2042846"/>
            <a:ext cx="2862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ipse 2"/>
          <p:cNvSpPr/>
          <p:nvPr/>
        </p:nvSpPr>
        <p:spPr>
          <a:xfrm>
            <a:off x="2112105" y="2942946"/>
            <a:ext cx="4608512" cy="1188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INTERVENCION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843808" y="4581128"/>
            <a:ext cx="324036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Individual</a:t>
            </a:r>
          </a:p>
          <a:p>
            <a:pPr algn="ctr"/>
            <a:r>
              <a:rPr lang="es-CL" dirty="0" smtClean="0"/>
              <a:t>Familiar</a:t>
            </a:r>
          </a:p>
          <a:p>
            <a:pPr algn="ctr"/>
            <a:r>
              <a:rPr lang="es-CL" dirty="0" smtClean="0"/>
              <a:t>comunitaria</a:t>
            </a:r>
          </a:p>
        </p:txBody>
      </p:sp>
      <p:cxnSp>
        <p:nvCxnSpPr>
          <p:cNvPr id="40" name="16 Conector recto"/>
          <p:cNvCxnSpPr>
            <a:stCxn id="3" idx="4"/>
          </p:cNvCxnSpPr>
          <p:nvPr/>
        </p:nvCxnSpPr>
        <p:spPr>
          <a:xfrm flipH="1">
            <a:off x="4403180" y="4131078"/>
            <a:ext cx="13181" cy="450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92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07504" y="0"/>
            <a:ext cx="8856984" cy="4950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C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Los nudos  actuales se centran en la falta de trabajo con las familias y las comunidades, en la carencia de una mirada integra­dora de los servicios públicos en relación a las concepciones de infan­cia y en la aún no completamente instalada visión de los niños como reales sujetos de derecho y no meros objetos de protección, situación que no sólo debe estar explicitada en los programas; sino que debe traducirse en acciones concretas de restitución de derecho en el caso de haber sido vulnerado.</a:t>
            </a:r>
            <a:endParaRPr lang="es-C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L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Desde esta perspectiva un cambio en la mirada de política pública hacia la infancia, sería fundamental en cuanto al paso  desde un enfoque de necesidades,  a un enfoque de derecho que contempla la necesidad de orientar las ofertas a la restitu­ción del derecho y no al mero asistencialismo dirigido a la reparación del daño</a:t>
            </a:r>
            <a:r>
              <a:rPr lang="es-CL" dirty="0" smtClean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CL" sz="20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Lo anterior, nos lleva a plantear y remirara </a:t>
            </a:r>
            <a:r>
              <a:rPr lang="es-CL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toda la institucionalidad de la infancia, la que necesita configurar­se en una política pública articulada y coherente con los principios que consagra la Convención sobre los Derechos del Niño.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05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60648"/>
            <a:ext cx="8352928" cy="61926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CL" dirty="0" smtClean="0"/>
              <a:t> </a:t>
            </a:r>
            <a:r>
              <a:rPr lang="es-CL" sz="2900" dirty="0" smtClean="0"/>
              <a:t>De </a:t>
            </a:r>
            <a:r>
              <a:rPr lang="es-CL" sz="2900" dirty="0" smtClean="0"/>
              <a:t>esta manera, es posible preguntarse ¿Cómo podemos ir generando cambios en  los argumentos de género (patriarcado) y la mirada </a:t>
            </a:r>
            <a:r>
              <a:rPr lang="es-CL" sz="2900" dirty="0" err="1" smtClean="0"/>
              <a:t>adultocéntrica</a:t>
            </a:r>
            <a:r>
              <a:rPr lang="es-CL" sz="2900" dirty="0" smtClean="0"/>
              <a:t> que influyen en el diagnostico, diseño y ejecución de las intervenciones sociales? ¿Como sensibilizamos colectivamente para aumentar la conciencia en la vulneración de los derechos humanos  y respetar a los NNA </a:t>
            </a:r>
            <a:r>
              <a:rPr lang="es-CL" sz="2900" dirty="0" smtClean="0"/>
              <a:t>como </a:t>
            </a:r>
            <a:r>
              <a:rPr lang="es-CL" sz="2900" dirty="0" smtClean="0"/>
              <a:t>sujetos de derechos </a:t>
            </a:r>
            <a:r>
              <a:rPr lang="es-CL" sz="2900" dirty="0" smtClean="0"/>
              <a:t>?</a:t>
            </a:r>
          </a:p>
          <a:p>
            <a:pPr marL="0" indent="0">
              <a:buNone/>
            </a:pPr>
            <a:endParaRPr lang="es-CL" sz="2900" dirty="0"/>
          </a:p>
          <a:p>
            <a:r>
              <a:rPr lang="es-CL" sz="2800" dirty="0"/>
              <a:t>En este sentido, lo primero es  destacar que hoy existen en muchos tribunales de familias y/o instituciones confusiones en identificar a los  NNA victimas de ESCNNA, lo que ocasiona que no sean derivados  a tiempo a programa especializados en reparación de NNA víctima de ESCNNA, pasando muchos años en los cuales los NNA deambulan por otros programas, a su vez es posible visualizar que existe confusiones importantes respecto del  ASI.</a:t>
            </a:r>
          </a:p>
          <a:p>
            <a:r>
              <a:rPr lang="es-CL" sz="2800" dirty="0"/>
              <a:t>Cabe señalar que el fenómeno de ESCNNA es completo de abordar y distinguir, no siempre se tiene claro que el hilo delgado que deferencia de otras vulneraciones de connotación sexual es el intercambio tanto material como simbólico, a su vez existe una mirada adulto centrista que culpabiliza a los NNA de esta grave vulneración, como también existe un grado de exclusión importante no existiendo redes de apoyo que puedan actuar como </a:t>
            </a:r>
            <a:r>
              <a:rPr lang="es-CL" sz="2800" dirty="0" err="1"/>
              <a:t>co</a:t>
            </a:r>
            <a:r>
              <a:rPr lang="es-CL" sz="2800" dirty="0"/>
              <a:t> garante de derechos.</a:t>
            </a:r>
          </a:p>
          <a:p>
            <a:r>
              <a:rPr lang="es-CL" sz="2800" dirty="0"/>
              <a:t>Importante es tener en cuenta que la intervención y reparación de NNA victimas de ESCNNA no es lineal, existen constates cambios que hace que la intervención sea cíclica, dinámica y flexible, siendo en este aspecto fundamental la mirada y conocimiento de los profesionales a cargos</a:t>
            </a:r>
            <a:r>
              <a:rPr lang="es-CL" sz="2800" dirty="0" smtClean="0"/>
              <a:t>.</a:t>
            </a:r>
          </a:p>
          <a:p>
            <a:endParaRPr lang="es-CL" sz="2800" dirty="0" smtClean="0"/>
          </a:p>
          <a:p>
            <a:pPr marL="0" indent="0">
              <a:buNone/>
            </a:pPr>
            <a:r>
              <a:rPr lang="es-CL" sz="2800" dirty="0"/>
              <a:t> </a:t>
            </a:r>
          </a:p>
          <a:p>
            <a:pPr marL="0" indent="0">
              <a:buNone/>
            </a:pPr>
            <a:endParaRPr lang="es-CL" sz="2900" dirty="0"/>
          </a:p>
        </p:txBody>
      </p:sp>
    </p:spTree>
    <p:extLst>
      <p:ext uri="{BB962C8B-B14F-4D97-AF65-F5344CB8AC3E}">
        <p14:creationId xmlns:p14="http://schemas.microsoft.com/office/powerpoint/2010/main" val="42855893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20</Words>
  <Application>Microsoft Office PowerPoint</Application>
  <PresentationFormat>Presentación en pantalla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Garamond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</vt:vector>
  </TitlesOfParts>
  <Company>SeFerGoK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Sebastián González Kröyer</dc:creator>
  <cp:lastModifiedBy>karen andrea maldonado</cp:lastModifiedBy>
  <cp:revision>29</cp:revision>
  <dcterms:created xsi:type="dcterms:W3CDTF">2017-01-21T18:56:52Z</dcterms:created>
  <dcterms:modified xsi:type="dcterms:W3CDTF">2017-02-05T03:18:23Z</dcterms:modified>
</cp:coreProperties>
</file>