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6B41-906E-4505-BCF2-D52F8FFB5A90}" type="datetimeFigureOut">
              <a:rPr lang="es-CL" smtClean="0"/>
              <a:t>06-02-2017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4252-D41B-4AEB-B29D-2AC3EBD5C5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7457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6B41-906E-4505-BCF2-D52F8FFB5A90}" type="datetimeFigureOut">
              <a:rPr lang="es-CL" smtClean="0"/>
              <a:t>06-02-2017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4252-D41B-4AEB-B29D-2AC3EBD5C5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1783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6B41-906E-4505-BCF2-D52F8FFB5A90}" type="datetimeFigureOut">
              <a:rPr lang="es-CL" smtClean="0"/>
              <a:t>06-02-2017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4252-D41B-4AEB-B29D-2AC3EBD5C5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7509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6B41-906E-4505-BCF2-D52F8FFB5A90}" type="datetimeFigureOut">
              <a:rPr lang="es-CL" smtClean="0"/>
              <a:t>06-02-2017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4252-D41B-4AEB-B29D-2AC3EBD5C5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1076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6B41-906E-4505-BCF2-D52F8FFB5A90}" type="datetimeFigureOut">
              <a:rPr lang="es-CL" smtClean="0"/>
              <a:t>06-02-2017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4252-D41B-4AEB-B29D-2AC3EBD5C5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1280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6B41-906E-4505-BCF2-D52F8FFB5A90}" type="datetimeFigureOut">
              <a:rPr lang="es-CL" smtClean="0"/>
              <a:t>06-02-2017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4252-D41B-4AEB-B29D-2AC3EBD5C5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6322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6B41-906E-4505-BCF2-D52F8FFB5A90}" type="datetimeFigureOut">
              <a:rPr lang="es-CL" smtClean="0"/>
              <a:t>06-02-2017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4252-D41B-4AEB-B29D-2AC3EBD5C5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0299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6B41-906E-4505-BCF2-D52F8FFB5A90}" type="datetimeFigureOut">
              <a:rPr lang="es-CL" smtClean="0"/>
              <a:t>06-02-2017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4252-D41B-4AEB-B29D-2AC3EBD5C5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7671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6B41-906E-4505-BCF2-D52F8FFB5A90}" type="datetimeFigureOut">
              <a:rPr lang="es-CL" smtClean="0"/>
              <a:t>06-02-2017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4252-D41B-4AEB-B29D-2AC3EBD5C5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0648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6B41-906E-4505-BCF2-D52F8FFB5A90}" type="datetimeFigureOut">
              <a:rPr lang="es-CL" smtClean="0"/>
              <a:t>06-02-2017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4252-D41B-4AEB-B29D-2AC3EBD5C5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2545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D6B41-906E-4505-BCF2-D52F8FFB5A90}" type="datetimeFigureOut">
              <a:rPr lang="es-CL" smtClean="0"/>
              <a:t>06-02-2017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4252-D41B-4AEB-B29D-2AC3EBD5C5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6983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D6B41-906E-4505-BCF2-D52F8FFB5A90}" type="datetimeFigureOut">
              <a:rPr lang="es-CL" smtClean="0"/>
              <a:t>06-02-2017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B4252-D41B-4AEB-B29D-2AC3EBD5C57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8358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586639" y="420395"/>
            <a:ext cx="5634173" cy="46166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2400" dirty="0" smtClean="0">
                <a:solidFill>
                  <a:schemeClr val="bg1"/>
                </a:solidFill>
              </a:rPr>
              <a:t>FENÓMENO DE </a:t>
            </a:r>
            <a:r>
              <a:rPr lang="es-CL" sz="2400" dirty="0" smtClean="0">
                <a:solidFill>
                  <a:schemeClr val="bg1"/>
                </a:solidFill>
              </a:rPr>
              <a:t>ESCNNA (CAMILA FERRADA)</a:t>
            </a:r>
            <a:endParaRPr lang="es-CL" sz="2400" dirty="0">
              <a:solidFill>
                <a:schemeClr val="bg1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156176" y="1308741"/>
            <a:ext cx="2808312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Dimensiones</a:t>
            </a: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6177346" y="1975230"/>
            <a:ext cx="2787142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1400" dirty="0" smtClean="0"/>
              <a:t>Comercio sexual infantil </a:t>
            </a:r>
            <a:endParaRPr lang="es-CL" sz="1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275856" y="3049331"/>
            <a:ext cx="234776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1200" dirty="0" smtClean="0"/>
              <a:t>Mercado de comercio sexual infantil </a:t>
            </a:r>
            <a:r>
              <a:rPr lang="es-CL" sz="1200" dirty="0" smtClean="0">
                <a:sym typeface="Wingdings" panose="05000000000000000000" pitchFamily="2" charset="2"/>
              </a:rPr>
              <a:t> Transacción</a:t>
            </a:r>
            <a:endParaRPr lang="es-CL" sz="1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275856" y="2600016"/>
            <a:ext cx="234776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1200" dirty="0" smtClean="0"/>
              <a:t>Forma de violencia social  </a:t>
            </a:r>
            <a:endParaRPr lang="es-CL" sz="1200" dirty="0"/>
          </a:p>
        </p:txBody>
      </p:sp>
      <p:sp>
        <p:nvSpPr>
          <p:cNvPr id="7" name="6 CuadroTexto"/>
          <p:cNvSpPr txBox="1"/>
          <p:nvPr/>
        </p:nvSpPr>
        <p:spPr>
          <a:xfrm>
            <a:off x="3275856" y="2006082"/>
            <a:ext cx="234776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1200" dirty="0" smtClean="0"/>
              <a:t>Grave violación de los derechos humanos</a:t>
            </a:r>
            <a:endParaRPr lang="es-CL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6156176" y="2406117"/>
            <a:ext cx="280831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1400" dirty="0" smtClean="0"/>
              <a:t>Trata y tráfico con fines de comercio sexual </a:t>
            </a:r>
            <a:endParaRPr lang="es-CL" sz="1400" dirty="0"/>
          </a:p>
        </p:txBody>
      </p:sp>
      <p:sp>
        <p:nvSpPr>
          <p:cNvPr id="9" name="8 CuadroTexto"/>
          <p:cNvSpPr txBox="1"/>
          <p:nvPr/>
        </p:nvSpPr>
        <p:spPr>
          <a:xfrm>
            <a:off x="6168071" y="3101725"/>
            <a:ext cx="280831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1400" dirty="0" smtClean="0"/>
              <a:t>Turismo con fines de comercio sexual</a:t>
            </a:r>
            <a:endParaRPr lang="es-CL" sz="14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6168071" y="3783777"/>
            <a:ext cx="280831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1400" dirty="0" smtClean="0"/>
              <a:t>Producción de imágenes sexuales abusivas</a:t>
            </a:r>
            <a:endParaRPr lang="es-CL" sz="14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146010" y="5157192"/>
            <a:ext cx="280831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1400" dirty="0" smtClean="0"/>
              <a:t>Género </a:t>
            </a:r>
            <a:r>
              <a:rPr lang="es-CL" sz="1400" dirty="0" smtClean="0">
                <a:sym typeface="Wingdings" panose="05000000000000000000" pitchFamily="2" charset="2"/>
              </a:rPr>
              <a:t> Cultura patriarcal / Víctimas </a:t>
            </a:r>
            <a:r>
              <a:rPr lang="es-CL" sz="1400" dirty="0" err="1" smtClean="0">
                <a:sym typeface="Wingdings" panose="05000000000000000000" pitchFamily="2" charset="2"/>
              </a:rPr>
              <a:t>transgénero</a:t>
            </a:r>
            <a:r>
              <a:rPr lang="es-CL" sz="1400" dirty="0" smtClean="0">
                <a:sym typeface="Wingdings" panose="05000000000000000000" pitchFamily="2" charset="2"/>
              </a:rPr>
              <a:t> </a:t>
            </a:r>
            <a:endParaRPr lang="es-CL" sz="1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171163" y="4456592"/>
            <a:ext cx="280522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1400" dirty="0" smtClean="0"/>
              <a:t>Relacional </a:t>
            </a:r>
            <a:r>
              <a:rPr lang="es-CL" sz="1400" dirty="0" smtClean="0">
                <a:sym typeface="Wingdings" panose="05000000000000000000" pitchFamily="2" charset="2"/>
              </a:rPr>
              <a:t> Cara a cara</a:t>
            </a:r>
            <a:r>
              <a:rPr lang="es-CL" sz="1400" dirty="0">
                <a:sym typeface="Wingdings" panose="05000000000000000000" pitchFamily="2" charset="2"/>
              </a:rPr>
              <a:t> </a:t>
            </a:r>
            <a:r>
              <a:rPr lang="es-CL" sz="1400" dirty="0" smtClean="0">
                <a:sym typeface="Wingdings" panose="05000000000000000000" pitchFamily="2" charset="2"/>
              </a:rPr>
              <a:t>/ Redes formales e informales</a:t>
            </a:r>
            <a:endParaRPr lang="es-CL" sz="14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399340" y="1270898"/>
            <a:ext cx="2372460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Perspectivas </a:t>
            </a:r>
            <a:endParaRPr lang="es-CL" dirty="0"/>
          </a:p>
        </p:txBody>
      </p:sp>
      <p:sp>
        <p:nvSpPr>
          <p:cNvPr id="14" name="13 CuadroTexto"/>
          <p:cNvSpPr txBox="1"/>
          <p:nvPr/>
        </p:nvSpPr>
        <p:spPr>
          <a:xfrm>
            <a:off x="399340" y="1975230"/>
            <a:ext cx="237246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1400" b="1" u="sng" dirty="0" smtClean="0"/>
              <a:t>Histórica: </a:t>
            </a:r>
            <a:r>
              <a:rPr lang="es-CL" sz="1400" dirty="0" smtClean="0"/>
              <a:t>Capitalismo  </a:t>
            </a:r>
            <a:r>
              <a:rPr lang="es-CL" sz="1400" dirty="0" smtClean="0">
                <a:sym typeface="Wingdings" panose="05000000000000000000" pitchFamily="2" charset="2"/>
              </a:rPr>
              <a:t> Origen desde el uso y abuso de poder  Posterior, surge visibilización de DD.HH.</a:t>
            </a:r>
            <a:endParaRPr lang="es-CL" sz="14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400409" y="3204221"/>
            <a:ext cx="237246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1400" b="1" u="sng" dirty="0" smtClean="0"/>
              <a:t>Jurídica</a:t>
            </a:r>
            <a:r>
              <a:rPr lang="es-CL" sz="1400" dirty="0" smtClean="0"/>
              <a:t>: Convención de Derechos de NNA </a:t>
            </a:r>
            <a:r>
              <a:rPr lang="es-CL" sz="1400" dirty="0" smtClean="0">
                <a:sym typeface="Wingdings" panose="05000000000000000000" pitchFamily="2" charset="2"/>
              </a:rPr>
              <a:t> Sujeto de derechos / Protección</a:t>
            </a:r>
            <a:endParaRPr lang="es-CL" sz="14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367229" y="4210897"/>
            <a:ext cx="2372460" cy="1600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1400" b="1" u="sng" dirty="0" smtClean="0"/>
              <a:t>Psicosocial: </a:t>
            </a:r>
            <a:r>
              <a:rPr lang="es-CL" sz="1400" dirty="0" smtClean="0"/>
              <a:t>Diferencias </a:t>
            </a:r>
            <a:r>
              <a:rPr lang="es-CL" sz="1400" dirty="0" smtClean="0">
                <a:sym typeface="Wingdings" panose="05000000000000000000" pitchFamily="2" charset="2"/>
              </a:rPr>
              <a:t> Características individuales / Experiencias / Perspectivas </a:t>
            </a:r>
            <a:r>
              <a:rPr lang="es-CL" sz="1400" dirty="0" smtClean="0">
                <a:sym typeface="Wingdings" panose="05000000000000000000" pitchFamily="2" charset="2"/>
              </a:rPr>
              <a:t>situadas</a:t>
            </a:r>
          </a:p>
          <a:p>
            <a:pPr algn="ctr"/>
            <a:endParaRPr lang="es-CL" sz="1400" dirty="0" smtClean="0">
              <a:sym typeface="Wingdings" panose="05000000000000000000" pitchFamily="2" charset="2"/>
            </a:endParaRPr>
          </a:p>
          <a:p>
            <a:pPr algn="ctr"/>
            <a:r>
              <a:rPr lang="es-CL" sz="1400" dirty="0" smtClean="0">
                <a:sym typeface="Wingdings" panose="05000000000000000000" pitchFamily="2" charset="2"/>
              </a:rPr>
              <a:t>*</a:t>
            </a:r>
            <a:r>
              <a:rPr lang="es-CL" sz="1400" dirty="0" smtClean="0">
                <a:sym typeface="Wingdings" panose="05000000000000000000" pitchFamily="2" charset="2"/>
              </a:rPr>
              <a:t>Daño / Victimización / Cosificación </a:t>
            </a:r>
            <a:endParaRPr lang="es-CL" sz="140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3290169" y="3674567"/>
            <a:ext cx="23477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1200" dirty="0" smtClean="0"/>
              <a:t>Mirada sistémica </a:t>
            </a:r>
            <a:r>
              <a:rPr lang="es-CL" sz="1200" dirty="0" smtClean="0">
                <a:sym typeface="Wingdings" panose="05000000000000000000" pitchFamily="2" charset="2"/>
              </a:rPr>
              <a:t> Importancia de incluir a adultos responsables en el proceso</a:t>
            </a:r>
            <a:endParaRPr lang="es-CL" sz="1200" dirty="0"/>
          </a:p>
        </p:txBody>
      </p:sp>
      <p:sp>
        <p:nvSpPr>
          <p:cNvPr id="18" name="17 CuadroTexto"/>
          <p:cNvSpPr txBox="1"/>
          <p:nvPr/>
        </p:nvSpPr>
        <p:spPr>
          <a:xfrm>
            <a:off x="3290169" y="5934471"/>
            <a:ext cx="234776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1200" dirty="0" smtClean="0"/>
              <a:t>Mercado de comercio sexual infantil </a:t>
            </a:r>
            <a:r>
              <a:rPr lang="es-CL" sz="1200" dirty="0" smtClean="0">
                <a:sym typeface="Wingdings" panose="05000000000000000000" pitchFamily="2" charset="2"/>
              </a:rPr>
              <a:t> Transacción</a:t>
            </a:r>
            <a:endParaRPr lang="es-CL" sz="12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3275856" y="5157192"/>
            <a:ext cx="23477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1200" dirty="0" smtClean="0"/>
              <a:t>Victimización secundaria </a:t>
            </a:r>
            <a:r>
              <a:rPr lang="es-CL" sz="1200" dirty="0" smtClean="0">
                <a:sym typeface="Wingdings" panose="05000000000000000000" pitchFamily="2" charset="2"/>
              </a:rPr>
              <a:t> Importancia de la credibilidad del relato</a:t>
            </a:r>
            <a:endParaRPr lang="es-CL" sz="12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3275856" y="4414718"/>
            <a:ext cx="23477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1200" dirty="0" smtClean="0"/>
              <a:t>Lenguaje /Uso de tecnicismos </a:t>
            </a:r>
            <a:r>
              <a:rPr lang="es-CL" sz="1200" dirty="0" smtClean="0">
                <a:sym typeface="Wingdings" panose="05000000000000000000" pitchFamily="2" charset="2"/>
              </a:rPr>
              <a:t> Importante </a:t>
            </a:r>
            <a:r>
              <a:rPr lang="es-CL" sz="1200" dirty="0" smtClean="0"/>
              <a:t>para referirse a víctimas de ESCNNA</a:t>
            </a:r>
            <a:endParaRPr lang="es-CL" sz="1200" dirty="0"/>
          </a:p>
        </p:txBody>
      </p:sp>
      <p:sp>
        <p:nvSpPr>
          <p:cNvPr id="21" name="20 CuadroTexto"/>
          <p:cNvSpPr txBox="1"/>
          <p:nvPr/>
        </p:nvSpPr>
        <p:spPr>
          <a:xfrm>
            <a:off x="3216036" y="1308741"/>
            <a:ext cx="2421899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Ideas y aproximaciones </a:t>
            </a:r>
            <a:endParaRPr lang="es-CL" dirty="0"/>
          </a:p>
        </p:txBody>
      </p:sp>
      <p:cxnSp>
        <p:nvCxnSpPr>
          <p:cNvPr id="23" name="22 Conector recto de flecha"/>
          <p:cNvCxnSpPr>
            <a:endCxn id="21" idx="0"/>
          </p:cNvCxnSpPr>
          <p:nvPr/>
        </p:nvCxnSpPr>
        <p:spPr>
          <a:xfrm flipH="1">
            <a:off x="4426986" y="882060"/>
            <a:ext cx="22753" cy="42668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 flipH="1">
            <a:off x="1289265" y="882060"/>
            <a:ext cx="304582" cy="43674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>
            <a:off x="7220812" y="882060"/>
            <a:ext cx="568985" cy="46707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angular"/>
          <p:cNvCxnSpPr>
            <a:stCxn id="21" idx="1"/>
          </p:cNvCxnSpPr>
          <p:nvPr/>
        </p:nvCxnSpPr>
        <p:spPr>
          <a:xfrm rot="10800000" flipV="1">
            <a:off x="2987824" y="1493407"/>
            <a:ext cx="228213" cy="4671896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Menos"/>
          <p:cNvSpPr/>
          <p:nvPr/>
        </p:nvSpPr>
        <p:spPr>
          <a:xfrm>
            <a:off x="2987823" y="2236914"/>
            <a:ext cx="288033" cy="169203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3" name="42 Menos"/>
          <p:cNvSpPr/>
          <p:nvPr/>
        </p:nvSpPr>
        <p:spPr>
          <a:xfrm>
            <a:off x="5913038" y="2081594"/>
            <a:ext cx="288033" cy="169203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4" name="43 Menos"/>
          <p:cNvSpPr/>
          <p:nvPr/>
        </p:nvSpPr>
        <p:spPr>
          <a:xfrm>
            <a:off x="5883128" y="2600016"/>
            <a:ext cx="288033" cy="169203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5" name="44 Menos"/>
          <p:cNvSpPr/>
          <p:nvPr/>
        </p:nvSpPr>
        <p:spPr>
          <a:xfrm>
            <a:off x="3005302" y="2653913"/>
            <a:ext cx="288033" cy="169203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6" name="45 Menos"/>
          <p:cNvSpPr/>
          <p:nvPr/>
        </p:nvSpPr>
        <p:spPr>
          <a:xfrm>
            <a:off x="3002136" y="3175547"/>
            <a:ext cx="288033" cy="169203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7" name="46 Menos"/>
          <p:cNvSpPr/>
          <p:nvPr/>
        </p:nvSpPr>
        <p:spPr>
          <a:xfrm>
            <a:off x="2987823" y="6003906"/>
            <a:ext cx="288033" cy="169203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8" name="47 Menos"/>
          <p:cNvSpPr/>
          <p:nvPr/>
        </p:nvSpPr>
        <p:spPr>
          <a:xfrm>
            <a:off x="3005302" y="5448074"/>
            <a:ext cx="288033" cy="169203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9" name="48 Menos"/>
          <p:cNvSpPr/>
          <p:nvPr/>
        </p:nvSpPr>
        <p:spPr>
          <a:xfrm>
            <a:off x="2987823" y="4728737"/>
            <a:ext cx="288033" cy="169203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0" name="49 Menos"/>
          <p:cNvSpPr/>
          <p:nvPr/>
        </p:nvSpPr>
        <p:spPr>
          <a:xfrm>
            <a:off x="2987823" y="3960785"/>
            <a:ext cx="288033" cy="169203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1" name="50 Menos"/>
          <p:cNvSpPr/>
          <p:nvPr/>
        </p:nvSpPr>
        <p:spPr>
          <a:xfrm>
            <a:off x="111307" y="2389314"/>
            <a:ext cx="288033" cy="169203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2" name="51 Menos"/>
          <p:cNvSpPr/>
          <p:nvPr/>
        </p:nvSpPr>
        <p:spPr>
          <a:xfrm>
            <a:off x="112376" y="3510996"/>
            <a:ext cx="288033" cy="169203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3" name="52 Menos"/>
          <p:cNvSpPr/>
          <p:nvPr/>
        </p:nvSpPr>
        <p:spPr>
          <a:xfrm>
            <a:off x="5868143" y="5371278"/>
            <a:ext cx="288033" cy="169203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4" name="53 Menos"/>
          <p:cNvSpPr/>
          <p:nvPr/>
        </p:nvSpPr>
        <p:spPr>
          <a:xfrm>
            <a:off x="5889313" y="4650163"/>
            <a:ext cx="288033" cy="169203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5" name="54 Menos"/>
          <p:cNvSpPr/>
          <p:nvPr/>
        </p:nvSpPr>
        <p:spPr>
          <a:xfrm>
            <a:off x="5883130" y="3954736"/>
            <a:ext cx="288033" cy="169203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6" name="55 Menos"/>
          <p:cNvSpPr/>
          <p:nvPr/>
        </p:nvSpPr>
        <p:spPr>
          <a:xfrm>
            <a:off x="5883130" y="3301613"/>
            <a:ext cx="288033" cy="169203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7" name="56 Menos"/>
          <p:cNvSpPr/>
          <p:nvPr/>
        </p:nvSpPr>
        <p:spPr>
          <a:xfrm>
            <a:off x="79196" y="4976447"/>
            <a:ext cx="288033" cy="169203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58" name="57 Conector angular"/>
          <p:cNvCxnSpPr>
            <a:stCxn id="13" idx="1"/>
          </p:cNvCxnSpPr>
          <p:nvPr/>
        </p:nvCxnSpPr>
        <p:spPr>
          <a:xfrm rot="10800000" flipV="1">
            <a:off x="111308" y="1455564"/>
            <a:ext cx="288033" cy="3701628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Conector angular"/>
          <p:cNvCxnSpPr>
            <a:stCxn id="3" idx="1"/>
          </p:cNvCxnSpPr>
          <p:nvPr/>
        </p:nvCxnSpPr>
        <p:spPr>
          <a:xfrm rot="10800000" flipV="1">
            <a:off x="5913040" y="1493407"/>
            <a:ext cx="243137" cy="412387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974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39300" y="334325"/>
            <a:ext cx="6645068" cy="46166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2400" dirty="0" smtClean="0">
                <a:solidFill>
                  <a:schemeClr val="bg1"/>
                </a:solidFill>
              </a:rPr>
              <a:t>ABORDANDO LA </a:t>
            </a:r>
            <a:r>
              <a:rPr lang="es-CL" sz="2400" dirty="0" smtClean="0">
                <a:solidFill>
                  <a:schemeClr val="bg1"/>
                </a:solidFill>
              </a:rPr>
              <a:t>ESCNNA (NATALIA GARCÍA)</a:t>
            </a:r>
            <a:endParaRPr lang="es-CL" sz="2400" dirty="0">
              <a:solidFill>
                <a:schemeClr val="bg1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143666" y="1111283"/>
            <a:ext cx="2808312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Niveles de Intervención: FASE 2</a:t>
            </a:r>
            <a:endParaRPr lang="es-CL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387260" y="1901004"/>
            <a:ext cx="2361285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1400" dirty="0" smtClean="0"/>
              <a:t>Escasos programas de detección temprana (</a:t>
            </a:r>
            <a:r>
              <a:rPr lang="es-CL" sz="1400" dirty="0" err="1" smtClean="0"/>
              <a:t>invisibilización</a:t>
            </a:r>
            <a:r>
              <a:rPr lang="es-CL" sz="1400" dirty="0" smtClean="0"/>
              <a:t> de factores de riesgo) </a:t>
            </a:r>
            <a:endParaRPr lang="es-CL" sz="1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294495" y="4113545"/>
            <a:ext cx="2347766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1400" dirty="0" smtClean="0"/>
              <a:t>Favorecer el vínculo con los NNA víctimas de ESC (validar experiencias psicosociales negativas anteriores)</a:t>
            </a:r>
            <a:endParaRPr lang="es-CL" sz="1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291150" y="5210860"/>
            <a:ext cx="2347766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1400" dirty="0" smtClean="0"/>
              <a:t>Reducción de los Riesgos de la Explotación y favorecer la problematización de la ESC</a:t>
            </a:r>
            <a:endParaRPr lang="es-CL" sz="1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3305403" y="1795503"/>
            <a:ext cx="2347766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1400" dirty="0" smtClean="0"/>
              <a:t>Integralidad y </a:t>
            </a:r>
            <a:r>
              <a:rPr lang="es-CL" sz="1400" dirty="0" err="1" smtClean="0"/>
              <a:t>multidimensionalidad</a:t>
            </a:r>
            <a:r>
              <a:rPr lang="es-CL" sz="1400" dirty="0" smtClean="0"/>
              <a:t> de la intervención</a:t>
            </a:r>
            <a:endParaRPr lang="es-CL" sz="1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6167783" y="2923106"/>
            <a:ext cx="2808312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1400" dirty="0"/>
              <a:t>Familiar </a:t>
            </a:r>
            <a:r>
              <a:rPr lang="es-CL" sz="1400" dirty="0" smtClean="0"/>
              <a:t>– Relacional: historias familiares expulsivas ; perspectiva </a:t>
            </a:r>
            <a:r>
              <a:rPr lang="es-CL" sz="1400" dirty="0" err="1" smtClean="0"/>
              <a:t>trans</a:t>
            </a:r>
            <a:r>
              <a:rPr lang="es-CL" sz="1400" dirty="0" smtClean="0"/>
              <a:t>-generacional, </a:t>
            </a:r>
            <a:endParaRPr lang="es-CL" sz="1400" dirty="0"/>
          </a:p>
        </p:txBody>
      </p:sp>
      <p:sp>
        <p:nvSpPr>
          <p:cNvPr id="9" name="8 CuadroTexto"/>
          <p:cNvSpPr txBox="1"/>
          <p:nvPr/>
        </p:nvSpPr>
        <p:spPr>
          <a:xfrm>
            <a:off x="6143666" y="3784366"/>
            <a:ext cx="2808312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1400" dirty="0" smtClean="0"/>
              <a:t>Contextual: elementos históricos de estigmatización y exclusión;  marginalidad (territorio conocido) </a:t>
            </a:r>
          </a:p>
          <a:p>
            <a:pPr algn="ctr"/>
            <a:r>
              <a:rPr lang="es-CL" sz="1400" b="1" dirty="0" smtClean="0"/>
              <a:t>Incorporarlo o reincorporar a lo social / activar dispositivos, movilizar recursos </a:t>
            </a:r>
            <a:endParaRPr lang="es-CL" sz="14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81240" y="2624353"/>
            <a:ext cx="2380965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1400" dirty="0" smtClean="0"/>
              <a:t>Hospitalidad: acogida, lengua común, conversación desde la habilidad, deconstrucción de prácticas clásicas terapéuticas</a:t>
            </a:r>
            <a:endParaRPr lang="es-CL" sz="14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423284" y="6062439"/>
            <a:ext cx="239853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1400" dirty="0" smtClean="0"/>
              <a:t>Interés superior de NNA rige desde visión </a:t>
            </a:r>
            <a:r>
              <a:rPr lang="es-CL" sz="1400" dirty="0" err="1" smtClean="0"/>
              <a:t>adultizada</a:t>
            </a:r>
            <a:endParaRPr lang="es-CL" sz="14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388255" y="1111284"/>
            <a:ext cx="237246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Dificultades para la Detección (FASE 1)</a:t>
            </a:r>
            <a:endParaRPr lang="es-CL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388255" y="2923106"/>
            <a:ext cx="236029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1400" dirty="0" err="1" smtClean="0"/>
              <a:t>Multimodalidad</a:t>
            </a:r>
            <a:r>
              <a:rPr lang="es-CL" sz="1400" dirty="0" smtClean="0"/>
              <a:t> de la ESCNNA (en aumento)</a:t>
            </a:r>
            <a:endParaRPr lang="es-CL" sz="14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97457" y="4364185"/>
            <a:ext cx="237246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1400" dirty="0" smtClean="0"/>
              <a:t>Naturalización de prácticas sexuales abusivas</a:t>
            </a:r>
            <a:endParaRPr lang="es-CL" sz="14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411802" y="4995417"/>
            <a:ext cx="237246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1400" dirty="0" smtClean="0"/>
              <a:t>Falencias en la legislación procesal penal, generan descrédito del sistema / temor a denunciar.</a:t>
            </a:r>
            <a:endParaRPr lang="es-CL" sz="140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3297840" y="6085558"/>
            <a:ext cx="234776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1400" dirty="0" smtClean="0"/>
              <a:t>Reparación del daño</a:t>
            </a:r>
            <a:endParaRPr lang="es-CL" sz="14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3305403" y="3693615"/>
            <a:ext cx="234776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1400" dirty="0" smtClean="0"/>
              <a:t>Co-construcción de Objetivos</a:t>
            </a:r>
            <a:endParaRPr lang="es-CL" sz="14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6131912" y="6170161"/>
            <a:ext cx="279772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1400" dirty="0" smtClean="0"/>
              <a:t>Integración Social Permanente</a:t>
            </a:r>
            <a:endParaRPr lang="es-CL" sz="1400" dirty="0"/>
          </a:p>
        </p:txBody>
      </p:sp>
      <p:sp>
        <p:nvSpPr>
          <p:cNvPr id="21" name="20 CuadroTexto"/>
          <p:cNvSpPr txBox="1"/>
          <p:nvPr/>
        </p:nvSpPr>
        <p:spPr>
          <a:xfrm>
            <a:off x="3260774" y="1083252"/>
            <a:ext cx="2421899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Aspectos Importantes de la Intervención</a:t>
            </a:r>
            <a:endParaRPr lang="es-CL" b="1" dirty="0"/>
          </a:p>
        </p:txBody>
      </p:sp>
      <p:cxnSp>
        <p:nvCxnSpPr>
          <p:cNvPr id="23" name="22 Conector recto de flecha"/>
          <p:cNvCxnSpPr>
            <a:stCxn id="2" idx="2"/>
          </p:cNvCxnSpPr>
          <p:nvPr/>
        </p:nvCxnSpPr>
        <p:spPr>
          <a:xfrm flipH="1">
            <a:off x="4494409" y="795990"/>
            <a:ext cx="67425" cy="2563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 flipH="1">
            <a:off x="988151" y="795990"/>
            <a:ext cx="304583" cy="2872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>
            <a:off x="7236296" y="795990"/>
            <a:ext cx="155763" cy="2563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angular"/>
          <p:cNvCxnSpPr>
            <a:stCxn id="21" idx="1"/>
          </p:cNvCxnSpPr>
          <p:nvPr/>
        </p:nvCxnSpPr>
        <p:spPr>
          <a:xfrm rot="10800000" flipV="1">
            <a:off x="3033494" y="1406418"/>
            <a:ext cx="227281" cy="5046918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Menos"/>
          <p:cNvSpPr/>
          <p:nvPr/>
        </p:nvSpPr>
        <p:spPr>
          <a:xfrm>
            <a:off x="2987823" y="1996992"/>
            <a:ext cx="288033" cy="169203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3" name="42 Menos"/>
          <p:cNvSpPr/>
          <p:nvPr/>
        </p:nvSpPr>
        <p:spPr>
          <a:xfrm>
            <a:off x="5885494" y="2196070"/>
            <a:ext cx="288033" cy="169203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5" name="44 Menos"/>
          <p:cNvSpPr/>
          <p:nvPr/>
        </p:nvSpPr>
        <p:spPr>
          <a:xfrm>
            <a:off x="3031013" y="2770509"/>
            <a:ext cx="288033" cy="169203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6" name="45 Menos"/>
          <p:cNvSpPr/>
          <p:nvPr/>
        </p:nvSpPr>
        <p:spPr>
          <a:xfrm>
            <a:off x="3031012" y="3733260"/>
            <a:ext cx="288033" cy="169203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7" name="46 Menos"/>
          <p:cNvSpPr/>
          <p:nvPr/>
        </p:nvSpPr>
        <p:spPr>
          <a:xfrm>
            <a:off x="3027609" y="6154846"/>
            <a:ext cx="288033" cy="169203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9" name="48 Menos"/>
          <p:cNvSpPr/>
          <p:nvPr/>
        </p:nvSpPr>
        <p:spPr>
          <a:xfrm>
            <a:off x="3003117" y="5486283"/>
            <a:ext cx="288033" cy="169203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0" name="49 Menos"/>
          <p:cNvSpPr/>
          <p:nvPr/>
        </p:nvSpPr>
        <p:spPr>
          <a:xfrm>
            <a:off x="3036926" y="4584585"/>
            <a:ext cx="288033" cy="169203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1" name="50 Menos"/>
          <p:cNvSpPr/>
          <p:nvPr/>
        </p:nvSpPr>
        <p:spPr>
          <a:xfrm>
            <a:off x="128456" y="3024801"/>
            <a:ext cx="288033" cy="169203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2" name="51 Menos"/>
          <p:cNvSpPr/>
          <p:nvPr/>
        </p:nvSpPr>
        <p:spPr>
          <a:xfrm>
            <a:off x="147317" y="4611643"/>
            <a:ext cx="288033" cy="169203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3" name="52 Menos"/>
          <p:cNvSpPr/>
          <p:nvPr/>
        </p:nvSpPr>
        <p:spPr>
          <a:xfrm>
            <a:off x="5868143" y="6257203"/>
            <a:ext cx="288033" cy="169203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4" name="53 Menos"/>
          <p:cNvSpPr/>
          <p:nvPr/>
        </p:nvSpPr>
        <p:spPr>
          <a:xfrm>
            <a:off x="123770" y="6116259"/>
            <a:ext cx="288033" cy="169203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5" name="54 Menos"/>
          <p:cNvSpPr/>
          <p:nvPr/>
        </p:nvSpPr>
        <p:spPr>
          <a:xfrm>
            <a:off x="5872858" y="4194982"/>
            <a:ext cx="288033" cy="169203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6" name="55 Menos"/>
          <p:cNvSpPr/>
          <p:nvPr/>
        </p:nvSpPr>
        <p:spPr>
          <a:xfrm>
            <a:off x="5901113" y="3184716"/>
            <a:ext cx="288033" cy="169203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7" name="56 Menos"/>
          <p:cNvSpPr/>
          <p:nvPr/>
        </p:nvSpPr>
        <p:spPr>
          <a:xfrm>
            <a:off x="123554" y="5332935"/>
            <a:ext cx="288033" cy="169203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58" name="57 Conector angular"/>
          <p:cNvCxnSpPr/>
          <p:nvPr/>
        </p:nvCxnSpPr>
        <p:spPr>
          <a:xfrm rot="10800000" flipV="1">
            <a:off x="147318" y="1414096"/>
            <a:ext cx="240937" cy="516290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Conector angular"/>
          <p:cNvCxnSpPr>
            <a:stCxn id="3" idx="1"/>
          </p:cNvCxnSpPr>
          <p:nvPr/>
        </p:nvCxnSpPr>
        <p:spPr>
          <a:xfrm rot="10800000" flipV="1">
            <a:off x="5885494" y="1434449"/>
            <a:ext cx="258172" cy="3880404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Menos"/>
          <p:cNvSpPr/>
          <p:nvPr/>
        </p:nvSpPr>
        <p:spPr>
          <a:xfrm>
            <a:off x="137993" y="3817101"/>
            <a:ext cx="288033" cy="169203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0" name="59 CuadroTexto"/>
          <p:cNvSpPr txBox="1"/>
          <p:nvPr/>
        </p:nvSpPr>
        <p:spPr>
          <a:xfrm>
            <a:off x="393800" y="3532370"/>
            <a:ext cx="236029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1400" dirty="0" smtClean="0"/>
              <a:t>Ausencia o escasa comprensión del fenómeno por parte de actores sociales</a:t>
            </a:r>
            <a:endParaRPr lang="es-CL" sz="1400" dirty="0"/>
          </a:p>
        </p:txBody>
      </p:sp>
      <p:sp>
        <p:nvSpPr>
          <p:cNvPr id="62" name="61 CuadroTexto"/>
          <p:cNvSpPr txBox="1"/>
          <p:nvPr/>
        </p:nvSpPr>
        <p:spPr>
          <a:xfrm>
            <a:off x="6142498" y="1860545"/>
            <a:ext cx="2787142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1400" dirty="0" smtClean="0"/>
              <a:t>Individual:  métodos de sobrevivencia, historias de vida vulneradoras, prácticas de infracción de ley</a:t>
            </a:r>
            <a:endParaRPr lang="es-CL" sz="1400" dirty="0"/>
          </a:p>
        </p:txBody>
      </p:sp>
      <p:sp>
        <p:nvSpPr>
          <p:cNvPr id="65" name="64 Menos"/>
          <p:cNvSpPr/>
          <p:nvPr/>
        </p:nvSpPr>
        <p:spPr>
          <a:xfrm>
            <a:off x="123769" y="2252998"/>
            <a:ext cx="288033" cy="169203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6" name="65 CuadroTexto"/>
          <p:cNvSpPr txBox="1"/>
          <p:nvPr/>
        </p:nvSpPr>
        <p:spPr>
          <a:xfrm>
            <a:off x="6143666" y="5303193"/>
            <a:ext cx="2808312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FASE </a:t>
            </a:r>
            <a:r>
              <a:rPr lang="es-CL" b="1" dirty="0" smtClean="0"/>
              <a:t>3: Egreso y Seguimiento</a:t>
            </a:r>
            <a:endParaRPr lang="es-CL" b="1" dirty="0"/>
          </a:p>
        </p:txBody>
      </p:sp>
      <p:cxnSp>
        <p:nvCxnSpPr>
          <p:cNvPr id="72" name="71 Conector angular"/>
          <p:cNvCxnSpPr>
            <a:stCxn id="66" idx="1"/>
          </p:cNvCxnSpPr>
          <p:nvPr/>
        </p:nvCxnSpPr>
        <p:spPr>
          <a:xfrm rot="10800000" flipV="1">
            <a:off x="5913592" y="5626359"/>
            <a:ext cx="230074" cy="1055464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665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366</Words>
  <Application>Microsoft Office PowerPoint</Application>
  <PresentationFormat>Presentación en pantalla (4:3)</PresentationFormat>
  <Paragraphs>44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Cami Ferrada Zegers</dc:creator>
  <cp:lastModifiedBy>Natalia Alejandra Garcia Lizama</cp:lastModifiedBy>
  <cp:revision>17</cp:revision>
  <dcterms:created xsi:type="dcterms:W3CDTF">2017-01-15T22:10:12Z</dcterms:created>
  <dcterms:modified xsi:type="dcterms:W3CDTF">2017-02-06T22:20:36Z</dcterms:modified>
</cp:coreProperties>
</file>