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CE3E-1162-419D-9B0B-1EB7709C9A95}" type="datetimeFigureOut">
              <a:rPr lang="es-CL" smtClean="0"/>
              <a:t>21-01-2017</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4F14F-7E73-4307-A8E9-459934DFB885}" type="slidenum">
              <a:rPr lang="es-CL" smtClean="0"/>
              <a:t>‹Nº›</a:t>
            </a:fld>
            <a:endParaRPr lang="es-CL"/>
          </a:p>
        </p:txBody>
      </p:sp>
    </p:spTree>
    <p:extLst>
      <p:ext uri="{BB962C8B-B14F-4D97-AF65-F5344CB8AC3E}">
        <p14:creationId xmlns:p14="http://schemas.microsoft.com/office/powerpoint/2010/main" val="6947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63B4F14F-7E73-4307-A8E9-459934DFB885}" type="slidenum">
              <a:rPr lang="es-CL" smtClean="0"/>
              <a:t>1</a:t>
            </a:fld>
            <a:endParaRPr lang="es-CL"/>
          </a:p>
        </p:txBody>
      </p:sp>
    </p:spTree>
    <p:extLst>
      <p:ext uri="{BB962C8B-B14F-4D97-AF65-F5344CB8AC3E}">
        <p14:creationId xmlns:p14="http://schemas.microsoft.com/office/powerpoint/2010/main" val="203483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63B4F14F-7E73-4307-A8E9-459934DFB885}" type="slidenum">
              <a:rPr lang="es-CL" smtClean="0"/>
              <a:t>2</a:t>
            </a:fld>
            <a:endParaRPr lang="es-CL"/>
          </a:p>
        </p:txBody>
      </p:sp>
    </p:spTree>
    <p:extLst>
      <p:ext uri="{BB962C8B-B14F-4D97-AF65-F5344CB8AC3E}">
        <p14:creationId xmlns:p14="http://schemas.microsoft.com/office/powerpoint/2010/main" val="1979268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181248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3329499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109714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54660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1310657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337513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265422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3852504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259250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6589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4CE8FF-CA2E-4D09-8B53-97C758452AD4}" type="datetimeFigureOut">
              <a:rPr lang="es-CL" smtClean="0"/>
              <a:t>21-01-2017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ED73E40-2050-435F-9D9B-B5B09B852679}" type="slidenum">
              <a:rPr lang="es-CL" smtClean="0"/>
              <a:t>‹Nº›</a:t>
            </a:fld>
            <a:endParaRPr lang="es-CL"/>
          </a:p>
        </p:txBody>
      </p:sp>
    </p:spTree>
    <p:extLst>
      <p:ext uri="{BB962C8B-B14F-4D97-AF65-F5344CB8AC3E}">
        <p14:creationId xmlns:p14="http://schemas.microsoft.com/office/powerpoint/2010/main" val="314791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CE8FF-CA2E-4D09-8B53-97C758452AD4}" type="datetimeFigureOut">
              <a:rPr lang="es-CL" smtClean="0"/>
              <a:t>21-01-2017</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73E40-2050-435F-9D9B-B5B09B852679}" type="slidenum">
              <a:rPr lang="es-CL" smtClean="0"/>
              <a:t>‹Nº›</a:t>
            </a:fld>
            <a:endParaRPr lang="es-CL"/>
          </a:p>
        </p:txBody>
      </p:sp>
    </p:spTree>
    <p:extLst>
      <p:ext uri="{BB962C8B-B14F-4D97-AF65-F5344CB8AC3E}">
        <p14:creationId xmlns:p14="http://schemas.microsoft.com/office/powerpoint/2010/main" val="242027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3162130" y="332656"/>
            <a:ext cx="2232248" cy="86409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solidFill>
                  <a:schemeClr val="tx1"/>
                </a:solidFill>
              </a:rPr>
              <a:t>ESCNNA</a:t>
            </a:r>
            <a:endParaRPr lang="es-CL" b="1" dirty="0">
              <a:solidFill>
                <a:schemeClr val="tx1"/>
              </a:solidFill>
            </a:endParaRPr>
          </a:p>
        </p:txBody>
      </p:sp>
      <p:sp>
        <p:nvSpPr>
          <p:cNvPr id="5" name="4 Rectángulo redondeado"/>
          <p:cNvSpPr/>
          <p:nvPr/>
        </p:nvSpPr>
        <p:spPr>
          <a:xfrm>
            <a:off x="901417" y="1814746"/>
            <a:ext cx="2088232"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smtClean="0">
                <a:solidFill>
                  <a:schemeClr val="tx1"/>
                </a:solidFill>
              </a:rPr>
              <a:t>Fenómeno social global</a:t>
            </a:r>
            <a:endParaRPr lang="es-CL" sz="1400" dirty="0">
              <a:solidFill>
                <a:schemeClr val="tx1"/>
              </a:solidFill>
            </a:endParaRPr>
          </a:p>
        </p:txBody>
      </p:sp>
      <p:sp>
        <p:nvSpPr>
          <p:cNvPr id="8" name="7 Rectángulo redondeado"/>
          <p:cNvSpPr/>
          <p:nvPr/>
        </p:nvSpPr>
        <p:spPr>
          <a:xfrm>
            <a:off x="3275856" y="1814746"/>
            <a:ext cx="2088232"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smtClean="0">
                <a:solidFill>
                  <a:schemeClr val="tx1"/>
                </a:solidFill>
              </a:rPr>
              <a:t>Violación de los derechos humanos</a:t>
            </a:r>
            <a:endParaRPr lang="es-CL" sz="1400" dirty="0">
              <a:solidFill>
                <a:schemeClr val="tx1"/>
              </a:solidFill>
            </a:endParaRPr>
          </a:p>
        </p:txBody>
      </p:sp>
      <p:sp>
        <p:nvSpPr>
          <p:cNvPr id="9" name="8 Rectángulo redondeado"/>
          <p:cNvSpPr/>
          <p:nvPr/>
        </p:nvSpPr>
        <p:spPr>
          <a:xfrm>
            <a:off x="5657270" y="1814476"/>
            <a:ext cx="2088232" cy="5040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smtClean="0">
                <a:solidFill>
                  <a:schemeClr val="tx1"/>
                </a:solidFill>
              </a:rPr>
              <a:t>Intercambio (transacción material)</a:t>
            </a:r>
            <a:endParaRPr lang="es-CL" sz="1400" dirty="0">
              <a:solidFill>
                <a:schemeClr val="tx1"/>
              </a:solidFill>
            </a:endParaRPr>
          </a:p>
        </p:txBody>
      </p:sp>
      <p:sp>
        <p:nvSpPr>
          <p:cNvPr id="10" name="9 Rectángulo"/>
          <p:cNvSpPr/>
          <p:nvPr/>
        </p:nvSpPr>
        <p:spPr>
          <a:xfrm>
            <a:off x="901417" y="3212976"/>
            <a:ext cx="2088232"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tx1"/>
                </a:solidFill>
              </a:rPr>
              <a:t>P</a:t>
            </a:r>
            <a:r>
              <a:rPr lang="es-CL" sz="1400" dirty="0" smtClean="0">
                <a:solidFill>
                  <a:schemeClr val="tx1"/>
                </a:solidFill>
              </a:rPr>
              <a:t>erspectiva histórica: invariante.</a:t>
            </a:r>
            <a:endParaRPr lang="es-CL" sz="1400" dirty="0">
              <a:solidFill>
                <a:schemeClr val="tx1"/>
              </a:solidFill>
            </a:endParaRPr>
          </a:p>
        </p:txBody>
      </p:sp>
      <p:sp>
        <p:nvSpPr>
          <p:cNvPr id="11" name="10 Rectángulo"/>
          <p:cNvSpPr/>
          <p:nvPr/>
        </p:nvSpPr>
        <p:spPr>
          <a:xfrm>
            <a:off x="3286916" y="3212976"/>
            <a:ext cx="2088232"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tx1"/>
                </a:solidFill>
              </a:rPr>
              <a:t>P</a:t>
            </a:r>
            <a:r>
              <a:rPr lang="es-CL" sz="1400" dirty="0" smtClean="0">
                <a:solidFill>
                  <a:schemeClr val="tx1"/>
                </a:solidFill>
              </a:rPr>
              <a:t>erspectiva histórica: invariante.</a:t>
            </a:r>
            <a:endParaRPr lang="es-CL" sz="1400" dirty="0">
              <a:solidFill>
                <a:schemeClr val="tx1"/>
              </a:solidFill>
            </a:endParaRPr>
          </a:p>
        </p:txBody>
      </p:sp>
      <p:sp>
        <p:nvSpPr>
          <p:cNvPr id="12" name="11 Rectángulo"/>
          <p:cNvSpPr/>
          <p:nvPr/>
        </p:nvSpPr>
        <p:spPr>
          <a:xfrm>
            <a:off x="5691645" y="3212976"/>
            <a:ext cx="2088232"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solidFill>
                  <a:schemeClr val="tx1"/>
                </a:solidFill>
              </a:rPr>
              <a:t>P</a:t>
            </a:r>
            <a:r>
              <a:rPr lang="es-CL" sz="1400" dirty="0" smtClean="0">
                <a:solidFill>
                  <a:schemeClr val="tx1"/>
                </a:solidFill>
              </a:rPr>
              <a:t>erspectiva histórica: invariante.</a:t>
            </a:r>
            <a:endParaRPr lang="es-CL" sz="1400" dirty="0">
              <a:solidFill>
                <a:schemeClr val="tx1"/>
              </a:solidFill>
            </a:endParaRPr>
          </a:p>
        </p:txBody>
      </p:sp>
      <p:cxnSp>
        <p:nvCxnSpPr>
          <p:cNvPr id="14" name="13 Conector recto"/>
          <p:cNvCxnSpPr/>
          <p:nvPr/>
        </p:nvCxnSpPr>
        <p:spPr>
          <a:xfrm>
            <a:off x="1945533" y="1489111"/>
            <a:ext cx="47507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298831" y="120107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1945533" y="149749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4298831" y="149749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6696236" y="1497495"/>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26" name="25 Elipse"/>
          <p:cNvSpPr/>
          <p:nvPr/>
        </p:nvSpPr>
        <p:spPr>
          <a:xfrm>
            <a:off x="403075" y="4503170"/>
            <a:ext cx="1542458" cy="136815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smtClean="0">
                <a:solidFill>
                  <a:schemeClr val="tx1"/>
                </a:solidFill>
              </a:rPr>
              <a:t>Visibilizar a niños abusados y a abusadores</a:t>
            </a:r>
            <a:endParaRPr lang="es-CL" sz="1400" dirty="0">
              <a:solidFill>
                <a:schemeClr val="tx1"/>
              </a:solidFill>
            </a:endParaRPr>
          </a:p>
        </p:txBody>
      </p:sp>
      <p:sp>
        <p:nvSpPr>
          <p:cNvPr id="28" name="27 Elipse"/>
          <p:cNvSpPr/>
          <p:nvPr/>
        </p:nvSpPr>
        <p:spPr>
          <a:xfrm>
            <a:off x="2123728" y="4517685"/>
            <a:ext cx="1542458" cy="136815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smtClean="0">
                <a:solidFill>
                  <a:schemeClr val="tx1"/>
                </a:solidFill>
              </a:rPr>
              <a:t>Lugares públicos, como espacio de abuso </a:t>
            </a:r>
            <a:endParaRPr lang="es-CL" sz="1400" dirty="0">
              <a:solidFill>
                <a:schemeClr val="tx1"/>
              </a:solidFill>
            </a:endParaRPr>
          </a:p>
        </p:txBody>
      </p:sp>
      <p:cxnSp>
        <p:nvCxnSpPr>
          <p:cNvPr id="30" name="29 Conector recto"/>
          <p:cNvCxnSpPr>
            <a:stCxn id="4" idx="2"/>
          </p:cNvCxnSpPr>
          <p:nvPr/>
        </p:nvCxnSpPr>
        <p:spPr>
          <a:xfrm flipH="1">
            <a:off x="539552" y="764704"/>
            <a:ext cx="26225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flipH="1">
            <a:off x="5394378" y="764704"/>
            <a:ext cx="26827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8077145" y="783692"/>
            <a:ext cx="0" cy="2753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539552" y="764704"/>
            <a:ext cx="0" cy="27723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a:off x="519954" y="3537012"/>
            <a:ext cx="3367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a:off x="7779877" y="3537012"/>
            <a:ext cx="297268"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40 CuadroTexto"/>
          <p:cNvSpPr txBox="1"/>
          <p:nvPr/>
        </p:nvSpPr>
        <p:spPr>
          <a:xfrm>
            <a:off x="4278254" y="1227077"/>
            <a:ext cx="1859868" cy="276999"/>
          </a:xfrm>
          <a:prstGeom prst="rect">
            <a:avLst/>
          </a:prstGeom>
          <a:noFill/>
        </p:spPr>
        <p:txBody>
          <a:bodyPr wrap="square" rtlCol="0">
            <a:spAutoFit/>
          </a:bodyPr>
          <a:lstStyle/>
          <a:p>
            <a:r>
              <a:rPr lang="es-CL" sz="1200" b="1" dirty="0" smtClean="0"/>
              <a:t>Se entiende como </a:t>
            </a:r>
            <a:endParaRPr lang="es-CL" sz="1200" b="1" dirty="0"/>
          </a:p>
        </p:txBody>
      </p:sp>
      <p:cxnSp>
        <p:nvCxnSpPr>
          <p:cNvPr id="43" name="42 Conector recto"/>
          <p:cNvCxnSpPr>
            <a:stCxn id="10" idx="3"/>
            <a:endCxn id="11" idx="1"/>
          </p:cNvCxnSpPr>
          <p:nvPr/>
        </p:nvCxnSpPr>
        <p:spPr>
          <a:xfrm>
            <a:off x="2989649" y="3537012"/>
            <a:ext cx="2972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43 Conector recto"/>
          <p:cNvCxnSpPr>
            <a:endCxn id="12" idx="1"/>
          </p:cNvCxnSpPr>
          <p:nvPr/>
        </p:nvCxnSpPr>
        <p:spPr>
          <a:xfrm>
            <a:off x="5375148" y="3537012"/>
            <a:ext cx="3164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47 Conector recto"/>
          <p:cNvCxnSpPr>
            <a:stCxn id="5" idx="3"/>
            <a:endCxn id="8" idx="1"/>
          </p:cNvCxnSpPr>
          <p:nvPr/>
        </p:nvCxnSpPr>
        <p:spPr>
          <a:xfrm>
            <a:off x="2989649" y="2066774"/>
            <a:ext cx="2862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5350767" y="2042846"/>
            <a:ext cx="286207"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49 Elipse"/>
          <p:cNvSpPr/>
          <p:nvPr/>
        </p:nvSpPr>
        <p:spPr>
          <a:xfrm>
            <a:off x="3880949" y="4503170"/>
            <a:ext cx="1542458" cy="136815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300" dirty="0">
                <a:solidFill>
                  <a:schemeClr val="tx1"/>
                </a:solidFill>
              </a:rPr>
              <a:t>C</a:t>
            </a:r>
            <a:r>
              <a:rPr lang="es-CL" sz="1300" dirty="0" smtClean="0">
                <a:solidFill>
                  <a:schemeClr val="tx1"/>
                </a:solidFill>
              </a:rPr>
              <a:t>rear conciencia colectiva para la prevención temprana</a:t>
            </a:r>
            <a:endParaRPr lang="es-CL" sz="1300" dirty="0">
              <a:solidFill>
                <a:schemeClr val="tx1"/>
              </a:solidFill>
            </a:endParaRPr>
          </a:p>
        </p:txBody>
      </p:sp>
      <p:sp>
        <p:nvSpPr>
          <p:cNvPr id="51" name="50 Elipse"/>
          <p:cNvSpPr/>
          <p:nvPr/>
        </p:nvSpPr>
        <p:spPr>
          <a:xfrm>
            <a:off x="5635845" y="4503170"/>
            <a:ext cx="1542458" cy="136815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300" dirty="0" smtClean="0">
                <a:solidFill>
                  <a:schemeClr val="tx1"/>
                </a:solidFill>
              </a:rPr>
              <a:t>Padres </a:t>
            </a:r>
            <a:r>
              <a:rPr lang="es-CL" sz="1300" dirty="0" err="1" smtClean="0">
                <a:solidFill>
                  <a:schemeClr val="tx1"/>
                </a:solidFill>
              </a:rPr>
              <a:t>co</a:t>
            </a:r>
            <a:r>
              <a:rPr lang="es-CL" sz="1300" dirty="0" smtClean="0">
                <a:solidFill>
                  <a:schemeClr val="tx1"/>
                </a:solidFill>
              </a:rPr>
              <a:t>-participes en la intervención </a:t>
            </a:r>
            <a:endParaRPr lang="es-CL" sz="1300" dirty="0">
              <a:solidFill>
                <a:schemeClr val="tx1"/>
              </a:solidFill>
            </a:endParaRPr>
          </a:p>
        </p:txBody>
      </p:sp>
      <p:sp>
        <p:nvSpPr>
          <p:cNvPr id="52" name="51 CuadroTexto"/>
          <p:cNvSpPr txBox="1"/>
          <p:nvPr/>
        </p:nvSpPr>
        <p:spPr>
          <a:xfrm>
            <a:off x="5493870" y="414360"/>
            <a:ext cx="644251" cy="369332"/>
          </a:xfrm>
          <a:prstGeom prst="rect">
            <a:avLst/>
          </a:prstGeom>
          <a:noFill/>
        </p:spPr>
        <p:txBody>
          <a:bodyPr wrap="square" rtlCol="0">
            <a:spAutoFit/>
          </a:bodyPr>
          <a:lstStyle/>
          <a:p>
            <a:r>
              <a:rPr lang="es-CL" sz="1200" b="1" dirty="0"/>
              <a:t>Áreas</a:t>
            </a:r>
            <a:r>
              <a:rPr lang="es-CL" dirty="0" smtClean="0"/>
              <a:t> </a:t>
            </a:r>
            <a:endParaRPr lang="es-CL" dirty="0"/>
          </a:p>
        </p:txBody>
      </p:sp>
      <p:sp>
        <p:nvSpPr>
          <p:cNvPr id="53" name="52 Rectángulo"/>
          <p:cNvSpPr/>
          <p:nvPr/>
        </p:nvSpPr>
        <p:spPr>
          <a:xfrm>
            <a:off x="908989" y="2492896"/>
            <a:ext cx="6844085"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smtClean="0">
                <a:solidFill>
                  <a:schemeClr val="tx1"/>
                </a:solidFill>
              </a:rPr>
              <a:t>Comercio sexual/ Trafico de personas o trata/Turismo sexual/Producción de imágenes </a:t>
            </a:r>
            <a:endParaRPr lang="es-CL" sz="1400" dirty="0">
              <a:solidFill>
                <a:schemeClr val="tx1"/>
              </a:solidFill>
            </a:endParaRPr>
          </a:p>
        </p:txBody>
      </p:sp>
      <p:cxnSp>
        <p:nvCxnSpPr>
          <p:cNvPr id="67" name="66 Conector recto"/>
          <p:cNvCxnSpPr/>
          <p:nvPr/>
        </p:nvCxnSpPr>
        <p:spPr>
          <a:xfrm>
            <a:off x="1945533" y="2340496"/>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a:off x="4278254" y="2318532"/>
            <a:ext cx="0" cy="178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78 Conector recto"/>
          <p:cNvCxnSpPr/>
          <p:nvPr/>
        </p:nvCxnSpPr>
        <p:spPr>
          <a:xfrm>
            <a:off x="6676154" y="2292628"/>
            <a:ext cx="0" cy="178304"/>
          </a:xfrm>
          <a:prstGeom prst="line">
            <a:avLst/>
          </a:prstGeom>
        </p:spPr>
        <p:style>
          <a:lnRef idx="1">
            <a:schemeClr val="accent1"/>
          </a:lnRef>
          <a:fillRef idx="0">
            <a:schemeClr val="accent1"/>
          </a:fillRef>
          <a:effectRef idx="0">
            <a:schemeClr val="accent1"/>
          </a:effectRef>
          <a:fontRef idx="minor">
            <a:schemeClr val="tx1"/>
          </a:fontRef>
        </p:style>
      </p:cxnSp>
      <p:sp>
        <p:nvSpPr>
          <p:cNvPr id="81" name="80 Elipse"/>
          <p:cNvSpPr/>
          <p:nvPr/>
        </p:nvSpPr>
        <p:spPr>
          <a:xfrm>
            <a:off x="7373361" y="4503170"/>
            <a:ext cx="1542458" cy="136815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200" dirty="0" smtClean="0">
                <a:solidFill>
                  <a:schemeClr val="tx1"/>
                </a:solidFill>
              </a:rPr>
              <a:t>Pobreza, ignorancia deliberada, normalización de la violencia </a:t>
            </a:r>
            <a:endParaRPr lang="es-CL" sz="1200" dirty="0">
              <a:solidFill>
                <a:schemeClr val="tx1"/>
              </a:solidFill>
            </a:endParaRPr>
          </a:p>
        </p:txBody>
      </p:sp>
      <p:sp>
        <p:nvSpPr>
          <p:cNvPr id="82" name="81 CuadroTexto"/>
          <p:cNvSpPr txBox="1"/>
          <p:nvPr/>
        </p:nvSpPr>
        <p:spPr>
          <a:xfrm>
            <a:off x="688350" y="4133838"/>
            <a:ext cx="3192599" cy="307777"/>
          </a:xfrm>
          <a:prstGeom prst="rect">
            <a:avLst/>
          </a:prstGeom>
          <a:noFill/>
        </p:spPr>
        <p:txBody>
          <a:bodyPr wrap="square" rtlCol="0">
            <a:spAutoFit/>
          </a:bodyPr>
          <a:lstStyle/>
          <a:p>
            <a:r>
              <a:rPr lang="es-CL" sz="1400" b="1" dirty="0" smtClean="0"/>
              <a:t>Consideraciones </a:t>
            </a:r>
            <a:endParaRPr lang="es-CL" sz="1400" b="1" dirty="0"/>
          </a:p>
        </p:txBody>
      </p:sp>
    </p:spTree>
    <p:extLst>
      <p:ext uri="{BB962C8B-B14F-4D97-AF65-F5344CB8AC3E}">
        <p14:creationId xmlns:p14="http://schemas.microsoft.com/office/powerpoint/2010/main" val="2593924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352928" cy="6192688"/>
          </a:xfrm>
        </p:spPr>
        <p:txBody>
          <a:bodyPr>
            <a:normAutofit fontScale="25000" lnSpcReduction="20000"/>
          </a:bodyPr>
          <a:lstStyle/>
          <a:p>
            <a:pPr marL="0" indent="0">
              <a:buNone/>
            </a:pPr>
            <a:r>
              <a:rPr lang="es-CL" dirty="0" smtClean="0"/>
              <a:t> </a:t>
            </a:r>
            <a:endParaRPr lang="es-CL" sz="6800" dirty="0" smtClean="0"/>
          </a:p>
          <a:p>
            <a:pPr marL="0" indent="0" algn="just">
              <a:buNone/>
            </a:pPr>
            <a:r>
              <a:rPr lang="es-CL" sz="6800" dirty="0" smtClean="0"/>
              <a:t>	Respecto a la ESCNNA es relevante mencionar que es un delito internacional, considerada una de  las peores  forma de «trabajo», siendo una forma de violencia social, conectada con otras violencias. Se convierte en un mercado de violencia sexual, pues la sexualidad se comercializa y se produce una transacción material. Esto cristaliza una relación de poder (abusador/abusado). De esta manera, es posible sostener que esta practica es similar a un estado de esclavitud. Por tanto, uno de los elementos presente más trascendente es que los NNA se convierten como un ser humano con valor de cero, ya que existe una cosificación , es decir se transforma en un objeto sexual. </a:t>
            </a:r>
          </a:p>
          <a:p>
            <a:pPr marL="0" indent="0" algn="just">
              <a:buNone/>
            </a:pPr>
            <a:r>
              <a:rPr lang="es-CL" sz="6800" dirty="0" smtClean="0"/>
              <a:t>Esto deja en evidencia, la existencia de una falta de conciencia en la vulneración de los derechos humanos y una naturalización de la violencia.</a:t>
            </a:r>
          </a:p>
          <a:p>
            <a:pPr marL="0" indent="0" algn="just">
              <a:buNone/>
            </a:pPr>
            <a:endParaRPr lang="es-CL" sz="6800" dirty="0" smtClean="0"/>
          </a:p>
          <a:p>
            <a:pPr marL="0" indent="0" algn="just">
              <a:buNone/>
            </a:pPr>
            <a:r>
              <a:rPr lang="es-CL" sz="6800" dirty="0" smtClean="0"/>
              <a:t>	La ESCNNA se da en todos los grupos étnicos,  </a:t>
            </a:r>
            <a:r>
              <a:rPr lang="es-CL" sz="6800" smtClean="0"/>
              <a:t>en palabras de </a:t>
            </a:r>
            <a:r>
              <a:rPr lang="es-CL" sz="6800" dirty="0" smtClean="0"/>
              <a:t>Helen Beckett. Existe el abuso entre pares o de un adulto a un niño, niña o adolescente. La dimensión relacional puede ser cara a cara (generar vínculos de poder mediante amenaza o cuidados) o de manera indirecta a través de la articulación de redes. </a:t>
            </a:r>
          </a:p>
          <a:p>
            <a:pPr marL="0" indent="0" algn="just">
              <a:buNone/>
            </a:pPr>
            <a:r>
              <a:rPr lang="es-CL" sz="6800" dirty="0" smtClean="0"/>
              <a:t>Es un fenómeno que se presenta  tanto global como local. En Latinoamérica, la ESCNNA predomina más en mujeres y niñas. En Chile, es una problemática visibilizada e </a:t>
            </a:r>
            <a:r>
              <a:rPr lang="es-CL" sz="6800" dirty="0" err="1" smtClean="0"/>
              <a:t>invisibilizada</a:t>
            </a:r>
            <a:r>
              <a:rPr lang="es-CL" sz="6800" dirty="0" smtClean="0"/>
              <a:t>.</a:t>
            </a:r>
            <a:endParaRPr lang="es-CL" sz="6800" dirty="0"/>
          </a:p>
          <a:p>
            <a:pPr marL="0" indent="0" algn="just">
              <a:buNone/>
            </a:pPr>
            <a:endParaRPr lang="es-CL" sz="6800" dirty="0" smtClean="0"/>
          </a:p>
          <a:p>
            <a:pPr marL="0" indent="0" algn="just">
              <a:buNone/>
            </a:pPr>
            <a:r>
              <a:rPr lang="es-CL" sz="6800" dirty="0" smtClean="0"/>
              <a:t>	Por otra parte, resulta interesante lo expuesto por Susana </a:t>
            </a:r>
            <a:r>
              <a:rPr lang="es-CL" sz="6800" dirty="0" err="1" smtClean="0"/>
              <a:t>Greijier</a:t>
            </a:r>
            <a:r>
              <a:rPr lang="es-CL" sz="6800" dirty="0" smtClean="0"/>
              <a:t> referido a la terminología utilizados en la ESCNNA. Como las palabras muchas veces erróneamente utilizadas generan  estigmatización y a su vez exclusión.</a:t>
            </a:r>
          </a:p>
          <a:p>
            <a:pPr marL="0" indent="0" algn="just">
              <a:buNone/>
            </a:pPr>
            <a:endParaRPr lang="es-CL" sz="6800" dirty="0"/>
          </a:p>
          <a:p>
            <a:pPr marL="0" indent="0" algn="just">
              <a:buNone/>
            </a:pPr>
            <a:r>
              <a:rPr lang="es-CL" sz="6800" dirty="0" smtClean="0"/>
              <a:t>	De esta manera, es posible preguntarse ¿Cómo podemos ir generando cambios en  los argumentos de género (patriarcado) y la mirada </a:t>
            </a:r>
            <a:r>
              <a:rPr lang="es-CL" sz="6800" dirty="0" err="1" smtClean="0"/>
              <a:t>adultocéntrica</a:t>
            </a:r>
            <a:r>
              <a:rPr lang="es-CL" sz="6800" dirty="0" smtClean="0"/>
              <a:t> que influyen en el diagnostico, diseño y ejecución de las intervenciones sociales? ¿Como sensibilizamos colectivamente para aumentar la conciencia en la vulneración de los derechos humanos  y respetar a los NNA como sujetos de derechos ?</a:t>
            </a:r>
            <a:endParaRPr lang="es-CL" dirty="0"/>
          </a:p>
        </p:txBody>
      </p:sp>
    </p:spTree>
    <p:extLst>
      <p:ext uri="{BB962C8B-B14F-4D97-AF65-F5344CB8AC3E}">
        <p14:creationId xmlns:p14="http://schemas.microsoft.com/office/powerpoint/2010/main" val="42855893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82</Words>
  <Application>Microsoft Office PowerPoint</Application>
  <PresentationFormat>Presentación en pantalla (4:3)</PresentationFormat>
  <Paragraphs>28</Paragraphs>
  <Slides>2</Slides>
  <Notes>2</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SeFerGoK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Sebastián González Kröyer</dc:creator>
  <cp:lastModifiedBy>Sebastián González Kröyer</cp:lastModifiedBy>
  <cp:revision>27</cp:revision>
  <dcterms:created xsi:type="dcterms:W3CDTF">2017-01-21T18:56:52Z</dcterms:created>
  <dcterms:modified xsi:type="dcterms:W3CDTF">2017-01-21T20:51:28Z</dcterms:modified>
</cp:coreProperties>
</file>