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52CD03-EE5A-1573-8FD9-D744CD83ECE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BF8DF257-4FB7-3519-2698-7282FEDDAA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419BCFB7-1575-29A7-FB96-803367669ABE}"/>
              </a:ext>
            </a:extLst>
          </p:cNvPr>
          <p:cNvSpPr>
            <a:spLocks noGrp="1"/>
          </p:cNvSpPr>
          <p:nvPr>
            <p:ph type="dt" sz="half" idx="10"/>
          </p:nvPr>
        </p:nvSpPr>
        <p:spPr/>
        <p:txBody>
          <a:bodyPr/>
          <a:lstStyle/>
          <a:p>
            <a:fld id="{30EA0272-2D1C-4386-A861-102FCED2ECEA}" type="datetimeFigureOut">
              <a:rPr lang="es-CL" smtClean="0"/>
              <a:t>27-06-2022</a:t>
            </a:fld>
            <a:endParaRPr lang="es-CL"/>
          </a:p>
        </p:txBody>
      </p:sp>
      <p:sp>
        <p:nvSpPr>
          <p:cNvPr id="5" name="Marcador de pie de página 4">
            <a:extLst>
              <a:ext uri="{FF2B5EF4-FFF2-40B4-BE49-F238E27FC236}">
                <a16:creationId xmlns:a16="http://schemas.microsoft.com/office/drawing/2014/main" id="{F169C226-BD28-3666-7978-A7EA1D88342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A8888D4-BB6F-4C5E-97CD-A6BADA914244}"/>
              </a:ext>
            </a:extLst>
          </p:cNvPr>
          <p:cNvSpPr>
            <a:spLocks noGrp="1"/>
          </p:cNvSpPr>
          <p:nvPr>
            <p:ph type="sldNum" sz="quarter" idx="12"/>
          </p:nvPr>
        </p:nvSpPr>
        <p:spPr/>
        <p:txBody>
          <a:bodyPr/>
          <a:lstStyle/>
          <a:p>
            <a:fld id="{D2C7E607-2673-4A78-88C2-FA33D12AE956}" type="slidenum">
              <a:rPr lang="es-CL" smtClean="0"/>
              <a:t>‹Nº›</a:t>
            </a:fld>
            <a:endParaRPr lang="es-CL"/>
          </a:p>
        </p:txBody>
      </p:sp>
    </p:spTree>
    <p:extLst>
      <p:ext uri="{BB962C8B-B14F-4D97-AF65-F5344CB8AC3E}">
        <p14:creationId xmlns:p14="http://schemas.microsoft.com/office/powerpoint/2010/main" val="35754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AF8DA4-4D8A-C158-D036-1BA944340C3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FFC38B26-92A0-A54C-F150-A960E1FB3E7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2DAD872-962A-4A48-F871-ECBA77F7F78F}"/>
              </a:ext>
            </a:extLst>
          </p:cNvPr>
          <p:cNvSpPr>
            <a:spLocks noGrp="1"/>
          </p:cNvSpPr>
          <p:nvPr>
            <p:ph type="dt" sz="half" idx="10"/>
          </p:nvPr>
        </p:nvSpPr>
        <p:spPr/>
        <p:txBody>
          <a:bodyPr/>
          <a:lstStyle/>
          <a:p>
            <a:fld id="{30EA0272-2D1C-4386-A861-102FCED2ECEA}" type="datetimeFigureOut">
              <a:rPr lang="es-CL" smtClean="0"/>
              <a:t>27-06-2022</a:t>
            </a:fld>
            <a:endParaRPr lang="es-CL"/>
          </a:p>
        </p:txBody>
      </p:sp>
      <p:sp>
        <p:nvSpPr>
          <p:cNvPr id="5" name="Marcador de pie de página 4">
            <a:extLst>
              <a:ext uri="{FF2B5EF4-FFF2-40B4-BE49-F238E27FC236}">
                <a16:creationId xmlns:a16="http://schemas.microsoft.com/office/drawing/2014/main" id="{6EB3A060-5F29-8897-F1C6-CF1F53D2A26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3BF1D36-5189-0FBA-8E52-E7E9CA1467CA}"/>
              </a:ext>
            </a:extLst>
          </p:cNvPr>
          <p:cNvSpPr>
            <a:spLocks noGrp="1"/>
          </p:cNvSpPr>
          <p:nvPr>
            <p:ph type="sldNum" sz="quarter" idx="12"/>
          </p:nvPr>
        </p:nvSpPr>
        <p:spPr/>
        <p:txBody>
          <a:bodyPr/>
          <a:lstStyle/>
          <a:p>
            <a:fld id="{D2C7E607-2673-4A78-88C2-FA33D12AE956}" type="slidenum">
              <a:rPr lang="es-CL" smtClean="0"/>
              <a:t>‹Nº›</a:t>
            </a:fld>
            <a:endParaRPr lang="es-CL"/>
          </a:p>
        </p:txBody>
      </p:sp>
    </p:spTree>
    <p:extLst>
      <p:ext uri="{BB962C8B-B14F-4D97-AF65-F5344CB8AC3E}">
        <p14:creationId xmlns:p14="http://schemas.microsoft.com/office/powerpoint/2010/main" val="2595583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24094A9-BE10-9BE0-F700-78296079D32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DF514353-9D0D-E788-9872-76462BA0183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A13FC08-E1A9-F050-4212-B20209A8B09B}"/>
              </a:ext>
            </a:extLst>
          </p:cNvPr>
          <p:cNvSpPr>
            <a:spLocks noGrp="1"/>
          </p:cNvSpPr>
          <p:nvPr>
            <p:ph type="dt" sz="half" idx="10"/>
          </p:nvPr>
        </p:nvSpPr>
        <p:spPr/>
        <p:txBody>
          <a:bodyPr/>
          <a:lstStyle/>
          <a:p>
            <a:fld id="{30EA0272-2D1C-4386-A861-102FCED2ECEA}" type="datetimeFigureOut">
              <a:rPr lang="es-CL" smtClean="0"/>
              <a:t>27-06-2022</a:t>
            </a:fld>
            <a:endParaRPr lang="es-CL"/>
          </a:p>
        </p:txBody>
      </p:sp>
      <p:sp>
        <p:nvSpPr>
          <p:cNvPr id="5" name="Marcador de pie de página 4">
            <a:extLst>
              <a:ext uri="{FF2B5EF4-FFF2-40B4-BE49-F238E27FC236}">
                <a16:creationId xmlns:a16="http://schemas.microsoft.com/office/drawing/2014/main" id="{37230A07-FC6F-DA82-ABBB-7099A1361BF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2647D6F-79D6-93E9-17A0-D0ACB56ADCE0}"/>
              </a:ext>
            </a:extLst>
          </p:cNvPr>
          <p:cNvSpPr>
            <a:spLocks noGrp="1"/>
          </p:cNvSpPr>
          <p:nvPr>
            <p:ph type="sldNum" sz="quarter" idx="12"/>
          </p:nvPr>
        </p:nvSpPr>
        <p:spPr/>
        <p:txBody>
          <a:bodyPr/>
          <a:lstStyle/>
          <a:p>
            <a:fld id="{D2C7E607-2673-4A78-88C2-FA33D12AE956}" type="slidenum">
              <a:rPr lang="es-CL" smtClean="0"/>
              <a:t>‹Nº›</a:t>
            </a:fld>
            <a:endParaRPr lang="es-CL"/>
          </a:p>
        </p:txBody>
      </p:sp>
    </p:spTree>
    <p:extLst>
      <p:ext uri="{BB962C8B-B14F-4D97-AF65-F5344CB8AC3E}">
        <p14:creationId xmlns:p14="http://schemas.microsoft.com/office/powerpoint/2010/main" val="59400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BDA368-584A-D78F-F53D-CABF2C28720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F5E0BAE-408F-27DC-CE87-E9F07BBA35C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00AB29C-7BAE-7805-D7A3-826A9DD202C6}"/>
              </a:ext>
            </a:extLst>
          </p:cNvPr>
          <p:cNvSpPr>
            <a:spLocks noGrp="1"/>
          </p:cNvSpPr>
          <p:nvPr>
            <p:ph type="dt" sz="half" idx="10"/>
          </p:nvPr>
        </p:nvSpPr>
        <p:spPr/>
        <p:txBody>
          <a:bodyPr/>
          <a:lstStyle/>
          <a:p>
            <a:fld id="{30EA0272-2D1C-4386-A861-102FCED2ECEA}" type="datetimeFigureOut">
              <a:rPr lang="es-CL" smtClean="0"/>
              <a:t>27-06-2022</a:t>
            </a:fld>
            <a:endParaRPr lang="es-CL"/>
          </a:p>
        </p:txBody>
      </p:sp>
      <p:sp>
        <p:nvSpPr>
          <p:cNvPr id="5" name="Marcador de pie de página 4">
            <a:extLst>
              <a:ext uri="{FF2B5EF4-FFF2-40B4-BE49-F238E27FC236}">
                <a16:creationId xmlns:a16="http://schemas.microsoft.com/office/drawing/2014/main" id="{2C58F59C-8B8E-5C09-CAEB-D327AB9D803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3157627-221D-894E-592E-F1B5EFB61B52}"/>
              </a:ext>
            </a:extLst>
          </p:cNvPr>
          <p:cNvSpPr>
            <a:spLocks noGrp="1"/>
          </p:cNvSpPr>
          <p:nvPr>
            <p:ph type="sldNum" sz="quarter" idx="12"/>
          </p:nvPr>
        </p:nvSpPr>
        <p:spPr/>
        <p:txBody>
          <a:bodyPr/>
          <a:lstStyle/>
          <a:p>
            <a:fld id="{D2C7E607-2673-4A78-88C2-FA33D12AE956}" type="slidenum">
              <a:rPr lang="es-CL" smtClean="0"/>
              <a:t>‹Nº›</a:t>
            </a:fld>
            <a:endParaRPr lang="es-CL"/>
          </a:p>
        </p:txBody>
      </p:sp>
    </p:spTree>
    <p:extLst>
      <p:ext uri="{BB962C8B-B14F-4D97-AF65-F5344CB8AC3E}">
        <p14:creationId xmlns:p14="http://schemas.microsoft.com/office/powerpoint/2010/main" val="1424454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219B93-59C0-73FE-B781-3D396DB42C6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1ECB0695-4F5C-6A0A-547F-197CC96758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1D07951-3B20-6E94-76FD-13AAF53841AC}"/>
              </a:ext>
            </a:extLst>
          </p:cNvPr>
          <p:cNvSpPr>
            <a:spLocks noGrp="1"/>
          </p:cNvSpPr>
          <p:nvPr>
            <p:ph type="dt" sz="half" idx="10"/>
          </p:nvPr>
        </p:nvSpPr>
        <p:spPr/>
        <p:txBody>
          <a:bodyPr/>
          <a:lstStyle/>
          <a:p>
            <a:fld id="{30EA0272-2D1C-4386-A861-102FCED2ECEA}" type="datetimeFigureOut">
              <a:rPr lang="es-CL" smtClean="0"/>
              <a:t>27-06-2022</a:t>
            </a:fld>
            <a:endParaRPr lang="es-CL"/>
          </a:p>
        </p:txBody>
      </p:sp>
      <p:sp>
        <p:nvSpPr>
          <p:cNvPr id="5" name="Marcador de pie de página 4">
            <a:extLst>
              <a:ext uri="{FF2B5EF4-FFF2-40B4-BE49-F238E27FC236}">
                <a16:creationId xmlns:a16="http://schemas.microsoft.com/office/drawing/2014/main" id="{C2550C16-0677-F5F3-034B-FF91A455D9D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ACFDF0D-DBA1-CC3B-7521-140DDC65A706}"/>
              </a:ext>
            </a:extLst>
          </p:cNvPr>
          <p:cNvSpPr>
            <a:spLocks noGrp="1"/>
          </p:cNvSpPr>
          <p:nvPr>
            <p:ph type="sldNum" sz="quarter" idx="12"/>
          </p:nvPr>
        </p:nvSpPr>
        <p:spPr/>
        <p:txBody>
          <a:bodyPr/>
          <a:lstStyle/>
          <a:p>
            <a:fld id="{D2C7E607-2673-4A78-88C2-FA33D12AE956}" type="slidenum">
              <a:rPr lang="es-CL" smtClean="0"/>
              <a:t>‹Nº›</a:t>
            </a:fld>
            <a:endParaRPr lang="es-CL"/>
          </a:p>
        </p:txBody>
      </p:sp>
    </p:spTree>
    <p:extLst>
      <p:ext uri="{BB962C8B-B14F-4D97-AF65-F5344CB8AC3E}">
        <p14:creationId xmlns:p14="http://schemas.microsoft.com/office/powerpoint/2010/main" val="219943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3A3744-2B66-31AD-C7D1-394D856B8DF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7984CF3E-FB70-CACE-34FC-AA4654588A2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767DD92D-8BD9-564C-018F-5A4815CDD15D}"/>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1F3FFA98-8512-CCCA-380E-8B52018B5AE3}"/>
              </a:ext>
            </a:extLst>
          </p:cNvPr>
          <p:cNvSpPr>
            <a:spLocks noGrp="1"/>
          </p:cNvSpPr>
          <p:nvPr>
            <p:ph type="dt" sz="half" idx="10"/>
          </p:nvPr>
        </p:nvSpPr>
        <p:spPr/>
        <p:txBody>
          <a:bodyPr/>
          <a:lstStyle/>
          <a:p>
            <a:fld id="{30EA0272-2D1C-4386-A861-102FCED2ECEA}" type="datetimeFigureOut">
              <a:rPr lang="es-CL" smtClean="0"/>
              <a:t>27-06-2022</a:t>
            </a:fld>
            <a:endParaRPr lang="es-CL"/>
          </a:p>
        </p:txBody>
      </p:sp>
      <p:sp>
        <p:nvSpPr>
          <p:cNvPr id="6" name="Marcador de pie de página 5">
            <a:extLst>
              <a:ext uri="{FF2B5EF4-FFF2-40B4-BE49-F238E27FC236}">
                <a16:creationId xmlns:a16="http://schemas.microsoft.com/office/drawing/2014/main" id="{5210E1E7-D0C4-487A-79A6-958EEAA287F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D52BC7D3-D11F-1025-FE69-06010B82473E}"/>
              </a:ext>
            </a:extLst>
          </p:cNvPr>
          <p:cNvSpPr>
            <a:spLocks noGrp="1"/>
          </p:cNvSpPr>
          <p:nvPr>
            <p:ph type="sldNum" sz="quarter" idx="12"/>
          </p:nvPr>
        </p:nvSpPr>
        <p:spPr/>
        <p:txBody>
          <a:bodyPr/>
          <a:lstStyle/>
          <a:p>
            <a:fld id="{D2C7E607-2673-4A78-88C2-FA33D12AE956}" type="slidenum">
              <a:rPr lang="es-CL" smtClean="0"/>
              <a:t>‹Nº›</a:t>
            </a:fld>
            <a:endParaRPr lang="es-CL"/>
          </a:p>
        </p:txBody>
      </p:sp>
    </p:spTree>
    <p:extLst>
      <p:ext uri="{BB962C8B-B14F-4D97-AF65-F5344CB8AC3E}">
        <p14:creationId xmlns:p14="http://schemas.microsoft.com/office/powerpoint/2010/main" val="316493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0050E5-A72D-9B4B-CADD-12A1B127BA0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F2F78D6-D83F-CF1E-CA2E-CCF645055D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C11B454-AC70-76F4-58C0-D52A23BB4D5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0451D6D3-5A95-1020-9BAF-340A9690D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9957887-B929-8988-F68D-ACCB7B02239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32EDF030-C954-0473-B825-39F7D2B5B487}"/>
              </a:ext>
            </a:extLst>
          </p:cNvPr>
          <p:cNvSpPr>
            <a:spLocks noGrp="1"/>
          </p:cNvSpPr>
          <p:nvPr>
            <p:ph type="dt" sz="half" idx="10"/>
          </p:nvPr>
        </p:nvSpPr>
        <p:spPr/>
        <p:txBody>
          <a:bodyPr/>
          <a:lstStyle/>
          <a:p>
            <a:fld id="{30EA0272-2D1C-4386-A861-102FCED2ECEA}" type="datetimeFigureOut">
              <a:rPr lang="es-CL" smtClean="0"/>
              <a:t>27-06-2022</a:t>
            </a:fld>
            <a:endParaRPr lang="es-CL"/>
          </a:p>
        </p:txBody>
      </p:sp>
      <p:sp>
        <p:nvSpPr>
          <p:cNvPr id="8" name="Marcador de pie de página 7">
            <a:extLst>
              <a:ext uri="{FF2B5EF4-FFF2-40B4-BE49-F238E27FC236}">
                <a16:creationId xmlns:a16="http://schemas.microsoft.com/office/drawing/2014/main" id="{3FA25D23-A512-7565-AD22-A0617A226DC6}"/>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8E2E46D6-C21B-5DED-ECD1-789A230866F0}"/>
              </a:ext>
            </a:extLst>
          </p:cNvPr>
          <p:cNvSpPr>
            <a:spLocks noGrp="1"/>
          </p:cNvSpPr>
          <p:nvPr>
            <p:ph type="sldNum" sz="quarter" idx="12"/>
          </p:nvPr>
        </p:nvSpPr>
        <p:spPr/>
        <p:txBody>
          <a:bodyPr/>
          <a:lstStyle/>
          <a:p>
            <a:fld id="{D2C7E607-2673-4A78-88C2-FA33D12AE956}" type="slidenum">
              <a:rPr lang="es-CL" smtClean="0"/>
              <a:t>‹Nº›</a:t>
            </a:fld>
            <a:endParaRPr lang="es-CL"/>
          </a:p>
        </p:txBody>
      </p:sp>
    </p:spTree>
    <p:extLst>
      <p:ext uri="{BB962C8B-B14F-4D97-AF65-F5344CB8AC3E}">
        <p14:creationId xmlns:p14="http://schemas.microsoft.com/office/powerpoint/2010/main" val="107307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936FB-74F7-9E91-8DDA-6786133A15A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1FADAB1D-438B-E3B6-8810-A770C0A3CF68}"/>
              </a:ext>
            </a:extLst>
          </p:cNvPr>
          <p:cNvSpPr>
            <a:spLocks noGrp="1"/>
          </p:cNvSpPr>
          <p:nvPr>
            <p:ph type="dt" sz="half" idx="10"/>
          </p:nvPr>
        </p:nvSpPr>
        <p:spPr/>
        <p:txBody>
          <a:bodyPr/>
          <a:lstStyle/>
          <a:p>
            <a:fld id="{30EA0272-2D1C-4386-A861-102FCED2ECEA}" type="datetimeFigureOut">
              <a:rPr lang="es-CL" smtClean="0"/>
              <a:t>27-06-2022</a:t>
            </a:fld>
            <a:endParaRPr lang="es-CL"/>
          </a:p>
        </p:txBody>
      </p:sp>
      <p:sp>
        <p:nvSpPr>
          <p:cNvPr id="4" name="Marcador de pie de página 3">
            <a:extLst>
              <a:ext uri="{FF2B5EF4-FFF2-40B4-BE49-F238E27FC236}">
                <a16:creationId xmlns:a16="http://schemas.microsoft.com/office/drawing/2014/main" id="{E4C59DE8-B1C4-E126-44EA-DEE0BAEFEC73}"/>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98BD1694-FD7F-4AA5-86C9-24D0CF409FB4}"/>
              </a:ext>
            </a:extLst>
          </p:cNvPr>
          <p:cNvSpPr>
            <a:spLocks noGrp="1"/>
          </p:cNvSpPr>
          <p:nvPr>
            <p:ph type="sldNum" sz="quarter" idx="12"/>
          </p:nvPr>
        </p:nvSpPr>
        <p:spPr/>
        <p:txBody>
          <a:bodyPr/>
          <a:lstStyle/>
          <a:p>
            <a:fld id="{D2C7E607-2673-4A78-88C2-FA33D12AE956}" type="slidenum">
              <a:rPr lang="es-CL" smtClean="0"/>
              <a:t>‹Nº›</a:t>
            </a:fld>
            <a:endParaRPr lang="es-CL"/>
          </a:p>
        </p:txBody>
      </p:sp>
    </p:spTree>
    <p:extLst>
      <p:ext uri="{BB962C8B-B14F-4D97-AF65-F5344CB8AC3E}">
        <p14:creationId xmlns:p14="http://schemas.microsoft.com/office/powerpoint/2010/main" val="1821454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59C3F5B-3BA1-D017-43C9-4E1650B0B964}"/>
              </a:ext>
            </a:extLst>
          </p:cNvPr>
          <p:cNvSpPr>
            <a:spLocks noGrp="1"/>
          </p:cNvSpPr>
          <p:nvPr>
            <p:ph type="dt" sz="half" idx="10"/>
          </p:nvPr>
        </p:nvSpPr>
        <p:spPr/>
        <p:txBody>
          <a:bodyPr/>
          <a:lstStyle/>
          <a:p>
            <a:fld id="{30EA0272-2D1C-4386-A861-102FCED2ECEA}" type="datetimeFigureOut">
              <a:rPr lang="es-CL" smtClean="0"/>
              <a:t>27-06-2022</a:t>
            </a:fld>
            <a:endParaRPr lang="es-CL"/>
          </a:p>
        </p:txBody>
      </p:sp>
      <p:sp>
        <p:nvSpPr>
          <p:cNvPr id="3" name="Marcador de pie de página 2">
            <a:extLst>
              <a:ext uri="{FF2B5EF4-FFF2-40B4-BE49-F238E27FC236}">
                <a16:creationId xmlns:a16="http://schemas.microsoft.com/office/drawing/2014/main" id="{C3B177F9-64AD-0922-90C6-EF52DC8F4F4B}"/>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A67F73F4-8734-70BD-DF68-219D83AD4CDB}"/>
              </a:ext>
            </a:extLst>
          </p:cNvPr>
          <p:cNvSpPr>
            <a:spLocks noGrp="1"/>
          </p:cNvSpPr>
          <p:nvPr>
            <p:ph type="sldNum" sz="quarter" idx="12"/>
          </p:nvPr>
        </p:nvSpPr>
        <p:spPr/>
        <p:txBody>
          <a:bodyPr/>
          <a:lstStyle/>
          <a:p>
            <a:fld id="{D2C7E607-2673-4A78-88C2-FA33D12AE956}" type="slidenum">
              <a:rPr lang="es-CL" smtClean="0"/>
              <a:t>‹Nº›</a:t>
            </a:fld>
            <a:endParaRPr lang="es-CL"/>
          </a:p>
        </p:txBody>
      </p:sp>
    </p:spTree>
    <p:extLst>
      <p:ext uri="{BB962C8B-B14F-4D97-AF65-F5344CB8AC3E}">
        <p14:creationId xmlns:p14="http://schemas.microsoft.com/office/powerpoint/2010/main" val="1659405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EFCBE2-48ED-ECCA-867B-D84D3F41E55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B49EE65-9A66-4EE6-1C55-DAB7BB6A08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0114969B-00BB-027F-BADC-9D1D13E53F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FDC670D-3E33-C42F-4D89-50E75511CD82}"/>
              </a:ext>
            </a:extLst>
          </p:cNvPr>
          <p:cNvSpPr>
            <a:spLocks noGrp="1"/>
          </p:cNvSpPr>
          <p:nvPr>
            <p:ph type="dt" sz="half" idx="10"/>
          </p:nvPr>
        </p:nvSpPr>
        <p:spPr/>
        <p:txBody>
          <a:bodyPr/>
          <a:lstStyle/>
          <a:p>
            <a:fld id="{30EA0272-2D1C-4386-A861-102FCED2ECEA}" type="datetimeFigureOut">
              <a:rPr lang="es-CL" smtClean="0"/>
              <a:t>27-06-2022</a:t>
            </a:fld>
            <a:endParaRPr lang="es-CL"/>
          </a:p>
        </p:txBody>
      </p:sp>
      <p:sp>
        <p:nvSpPr>
          <p:cNvPr id="6" name="Marcador de pie de página 5">
            <a:extLst>
              <a:ext uri="{FF2B5EF4-FFF2-40B4-BE49-F238E27FC236}">
                <a16:creationId xmlns:a16="http://schemas.microsoft.com/office/drawing/2014/main" id="{BC21A764-E452-C162-287F-E3D2792A0AA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4592017-6D8C-3A27-AAF5-DF00F22489B9}"/>
              </a:ext>
            </a:extLst>
          </p:cNvPr>
          <p:cNvSpPr>
            <a:spLocks noGrp="1"/>
          </p:cNvSpPr>
          <p:nvPr>
            <p:ph type="sldNum" sz="quarter" idx="12"/>
          </p:nvPr>
        </p:nvSpPr>
        <p:spPr/>
        <p:txBody>
          <a:bodyPr/>
          <a:lstStyle/>
          <a:p>
            <a:fld id="{D2C7E607-2673-4A78-88C2-FA33D12AE956}" type="slidenum">
              <a:rPr lang="es-CL" smtClean="0"/>
              <a:t>‹Nº›</a:t>
            </a:fld>
            <a:endParaRPr lang="es-CL"/>
          </a:p>
        </p:txBody>
      </p:sp>
    </p:spTree>
    <p:extLst>
      <p:ext uri="{BB962C8B-B14F-4D97-AF65-F5344CB8AC3E}">
        <p14:creationId xmlns:p14="http://schemas.microsoft.com/office/powerpoint/2010/main" val="2138153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671708-88A3-897B-9D3A-23CC3799B97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4C42C370-520C-68C6-F959-03E768B157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17E1206A-1C89-1E13-B0E2-630D068A6D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1E3038D-83F1-5AE2-E359-A59DC49C54EA}"/>
              </a:ext>
            </a:extLst>
          </p:cNvPr>
          <p:cNvSpPr>
            <a:spLocks noGrp="1"/>
          </p:cNvSpPr>
          <p:nvPr>
            <p:ph type="dt" sz="half" idx="10"/>
          </p:nvPr>
        </p:nvSpPr>
        <p:spPr/>
        <p:txBody>
          <a:bodyPr/>
          <a:lstStyle/>
          <a:p>
            <a:fld id="{30EA0272-2D1C-4386-A861-102FCED2ECEA}" type="datetimeFigureOut">
              <a:rPr lang="es-CL" smtClean="0"/>
              <a:t>27-06-2022</a:t>
            </a:fld>
            <a:endParaRPr lang="es-CL"/>
          </a:p>
        </p:txBody>
      </p:sp>
      <p:sp>
        <p:nvSpPr>
          <p:cNvPr id="6" name="Marcador de pie de página 5">
            <a:extLst>
              <a:ext uri="{FF2B5EF4-FFF2-40B4-BE49-F238E27FC236}">
                <a16:creationId xmlns:a16="http://schemas.microsoft.com/office/drawing/2014/main" id="{3863F687-01BA-C176-D68A-219C932E95C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BFF6DA8C-3855-E783-69BA-EC3A600E0C24}"/>
              </a:ext>
            </a:extLst>
          </p:cNvPr>
          <p:cNvSpPr>
            <a:spLocks noGrp="1"/>
          </p:cNvSpPr>
          <p:nvPr>
            <p:ph type="sldNum" sz="quarter" idx="12"/>
          </p:nvPr>
        </p:nvSpPr>
        <p:spPr/>
        <p:txBody>
          <a:bodyPr/>
          <a:lstStyle/>
          <a:p>
            <a:fld id="{D2C7E607-2673-4A78-88C2-FA33D12AE956}" type="slidenum">
              <a:rPr lang="es-CL" smtClean="0"/>
              <a:t>‹Nº›</a:t>
            </a:fld>
            <a:endParaRPr lang="es-CL"/>
          </a:p>
        </p:txBody>
      </p:sp>
    </p:spTree>
    <p:extLst>
      <p:ext uri="{BB962C8B-B14F-4D97-AF65-F5344CB8AC3E}">
        <p14:creationId xmlns:p14="http://schemas.microsoft.com/office/powerpoint/2010/main" val="2552349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F91F614-AA34-441B-A4F9-25A8B79464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878827E-0C5D-6FF3-2164-A5B8613D52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257A79D-4EF3-63E3-B4CE-CDC3D1EC25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EA0272-2D1C-4386-A861-102FCED2ECEA}" type="datetimeFigureOut">
              <a:rPr lang="es-CL" smtClean="0"/>
              <a:t>27-06-2022</a:t>
            </a:fld>
            <a:endParaRPr lang="es-CL"/>
          </a:p>
        </p:txBody>
      </p:sp>
      <p:sp>
        <p:nvSpPr>
          <p:cNvPr id="5" name="Marcador de pie de página 4">
            <a:extLst>
              <a:ext uri="{FF2B5EF4-FFF2-40B4-BE49-F238E27FC236}">
                <a16:creationId xmlns:a16="http://schemas.microsoft.com/office/drawing/2014/main" id="{7ACD0EF8-AD71-A2FD-C8F0-B846C79471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CC49ADEC-3696-AE88-BBE8-74C24C1CF0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C7E607-2673-4A78-88C2-FA33D12AE956}" type="slidenum">
              <a:rPr lang="es-CL" smtClean="0"/>
              <a:t>‹Nº›</a:t>
            </a:fld>
            <a:endParaRPr lang="es-CL"/>
          </a:p>
        </p:txBody>
      </p:sp>
    </p:spTree>
    <p:extLst>
      <p:ext uri="{BB962C8B-B14F-4D97-AF65-F5344CB8AC3E}">
        <p14:creationId xmlns:p14="http://schemas.microsoft.com/office/powerpoint/2010/main" val="597633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F3F1395-2DA3-4FC7-6724-30E4F7F0BC26}"/>
              </a:ext>
            </a:extLst>
          </p:cNvPr>
          <p:cNvSpPr txBox="1"/>
          <p:nvPr/>
        </p:nvSpPr>
        <p:spPr>
          <a:xfrm>
            <a:off x="4950538" y="67918"/>
            <a:ext cx="1406013"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s-CL" b="1" dirty="0" err="1"/>
              <a:t>Cybercultura</a:t>
            </a:r>
            <a:endParaRPr lang="es-CL" b="1" dirty="0"/>
          </a:p>
        </p:txBody>
      </p:sp>
      <p:sp>
        <p:nvSpPr>
          <p:cNvPr id="5" name="CuadroTexto 4">
            <a:extLst>
              <a:ext uri="{FF2B5EF4-FFF2-40B4-BE49-F238E27FC236}">
                <a16:creationId xmlns:a16="http://schemas.microsoft.com/office/drawing/2014/main" id="{E6D3755B-1627-6852-BA2D-2BCE2546C6BE}"/>
              </a:ext>
            </a:extLst>
          </p:cNvPr>
          <p:cNvSpPr txBox="1"/>
          <p:nvPr/>
        </p:nvSpPr>
        <p:spPr>
          <a:xfrm>
            <a:off x="2772692" y="442880"/>
            <a:ext cx="6046839" cy="430887"/>
          </a:xfrm>
          <a:prstGeom prst="rect">
            <a:avLst/>
          </a:prstGeom>
          <a:noFill/>
        </p:spPr>
        <p:txBody>
          <a:bodyPr wrap="square" rtlCol="0">
            <a:spAutoFit/>
          </a:bodyPr>
          <a:lstStyle/>
          <a:p>
            <a:r>
              <a:rPr lang="es-MX" sz="1100" b="0" i="0" u="none" strike="noStrike" dirty="0">
                <a:solidFill>
                  <a:srgbClr val="000000"/>
                </a:solidFill>
                <a:effectLst/>
                <a:latin typeface="Arial" panose="020B0604020202020204" pitchFamily="34" charset="0"/>
              </a:rPr>
              <a:t>Los espacios digitales toman lugar importante en la vida de las personas lo que ha implicado que también hay una transformación de las relaciones sociales y la relación conmigo misma.</a:t>
            </a:r>
            <a:endParaRPr lang="es-CL" sz="1100" dirty="0"/>
          </a:p>
        </p:txBody>
      </p:sp>
      <p:sp>
        <p:nvSpPr>
          <p:cNvPr id="6" name="CuadroTexto 5">
            <a:extLst>
              <a:ext uri="{FF2B5EF4-FFF2-40B4-BE49-F238E27FC236}">
                <a16:creationId xmlns:a16="http://schemas.microsoft.com/office/drawing/2014/main" id="{81CD5670-3DE5-2B83-B6BE-561896120A22}"/>
              </a:ext>
            </a:extLst>
          </p:cNvPr>
          <p:cNvSpPr txBox="1"/>
          <p:nvPr/>
        </p:nvSpPr>
        <p:spPr>
          <a:xfrm>
            <a:off x="366085" y="963386"/>
            <a:ext cx="1976284" cy="369332"/>
          </a:xfrm>
          <a:prstGeom prst="rect">
            <a:avLst/>
          </a:prstGeom>
          <a:solidFill>
            <a:srgbClr val="C00000"/>
          </a:solidFill>
        </p:spPr>
        <p:txBody>
          <a:bodyPr wrap="square" rtlCol="0">
            <a:spAutoFit/>
          </a:bodyPr>
          <a:lstStyle/>
          <a:p>
            <a:r>
              <a:rPr lang="es-CL" dirty="0" err="1">
                <a:solidFill>
                  <a:schemeClr val="bg1"/>
                </a:solidFill>
              </a:rPr>
              <a:t>Cyber</a:t>
            </a:r>
            <a:r>
              <a:rPr lang="es-CL" dirty="0">
                <a:solidFill>
                  <a:schemeClr val="bg1"/>
                </a:solidFill>
              </a:rPr>
              <a:t>- Optimismo</a:t>
            </a:r>
          </a:p>
        </p:txBody>
      </p:sp>
      <p:sp>
        <p:nvSpPr>
          <p:cNvPr id="7" name="CuadroTexto 6">
            <a:extLst>
              <a:ext uri="{FF2B5EF4-FFF2-40B4-BE49-F238E27FC236}">
                <a16:creationId xmlns:a16="http://schemas.microsoft.com/office/drawing/2014/main" id="{620E88F7-F53F-2C56-A691-F632DB6A6966}"/>
              </a:ext>
            </a:extLst>
          </p:cNvPr>
          <p:cNvSpPr txBox="1"/>
          <p:nvPr/>
        </p:nvSpPr>
        <p:spPr>
          <a:xfrm>
            <a:off x="9029575" y="675031"/>
            <a:ext cx="2715313" cy="369332"/>
          </a:xfrm>
          <a:prstGeom prst="rect">
            <a:avLst/>
          </a:prstGeom>
          <a:solidFill>
            <a:srgbClr val="C00000"/>
          </a:solidFill>
        </p:spPr>
        <p:txBody>
          <a:bodyPr wrap="square" rtlCol="0">
            <a:spAutoFit/>
          </a:bodyPr>
          <a:lstStyle/>
          <a:p>
            <a:r>
              <a:rPr lang="es-CL" dirty="0" err="1">
                <a:solidFill>
                  <a:schemeClr val="bg1"/>
                </a:solidFill>
              </a:rPr>
              <a:t>Cyber</a:t>
            </a:r>
            <a:r>
              <a:rPr lang="es-CL" dirty="0">
                <a:solidFill>
                  <a:schemeClr val="bg1"/>
                </a:solidFill>
              </a:rPr>
              <a:t> - Pesimismo</a:t>
            </a:r>
          </a:p>
        </p:txBody>
      </p:sp>
      <p:sp>
        <p:nvSpPr>
          <p:cNvPr id="8" name="CuadroTexto 7">
            <a:extLst>
              <a:ext uri="{FF2B5EF4-FFF2-40B4-BE49-F238E27FC236}">
                <a16:creationId xmlns:a16="http://schemas.microsoft.com/office/drawing/2014/main" id="{A5A1B3F1-D917-1118-D341-918690A43DFB}"/>
              </a:ext>
            </a:extLst>
          </p:cNvPr>
          <p:cNvSpPr txBox="1"/>
          <p:nvPr/>
        </p:nvSpPr>
        <p:spPr>
          <a:xfrm>
            <a:off x="2394162" y="1213440"/>
            <a:ext cx="2654709" cy="338554"/>
          </a:xfrm>
          <a:prstGeom prst="rect">
            <a:avLst/>
          </a:prstGeom>
          <a:noFill/>
        </p:spPr>
        <p:txBody>
          <a:bodyPr wrap="square" rtlCol="0">
            <a:spAutoFit/>
          </a:bodyPr>
          <a:lstStyle/>
          <a:p>
            <a:r>
              <a:rPr lang="es-MX" sz="1600" i="0" u="none" strike="noStrike" dirty="0">
                <a:solidFill>
                  <a:srgbClr val="000000"/>
                </a:solidFill>
                <a:effectLst/>
                <a:latin typeface="Arial" panose="020B0604020202020204" pitchFamily="34" charset="0"/>
              </a:rPr>
              <a:t>Cultura de la inmediatez</a:t>
            </a:r>
            <a:endParaRPr lang="es-CL" sz="1600" dirty="0"/>
          </a:p>
        </p:txBody>
      </p:sp>
      <p:sp>
        <p:nvSpPr>
          <p:cNvPr id="9" name="CuadroTexto 8">
            <a:extLst>
              <a:ext uri="{FF2B5EF4-FFF2-40B4-BE49-F238E27FC236}">
                <a16:creationId xmlns:a16="http://schemas.microsoft.com/office/drawing/2014/main" id="{EAFFA402-4769-AC22-56BE-ECAE4A388F4C}"/>
              </a:ext>
            </a:extLst>
          </p:cNvPr>
          <p:cNvSpPr txBox="1"/>
          <p:nvPr/>
        </p:nvSpPr>
        <p:spPr>
          <a:xfrm>
            <a:off x="9016172" y="991324"/>
            <a:ext cx="2715313" cy="1785104"/>
          </a:xfrm>
          <a:prstGeom prst="rect">
            <a:avLst/>
          </a:prstGeom>
          <a:solidFill>
            <a:schemeClr val="accent2">
              <a:lumMod val="40000"/>
              <a:lumOff val="60000"/>
            </a:schemeClr>
          </a:solidFill>
          <a:ln>
            <a:solidFill>
              <a:srgbClr val="C00000"/>
            </a:solidFill>
          </a:ln>
        </p:spPr>
        <p:txBody>
          <a:bodyPr wrap="square" rtlCol="0">
            <a:spAutoFit/>
          </a:bodyPr>
          <a:lstStyle/>
          <a:p>
            <a:r>
              <a:rPr lang="es-CL" sz="1100" b="1" dirty="0">
                <a:latin typeface="Arial" panose="020B0604020202020204" pitchFamily="34" charset="0"/>
                <a:cs typeface="Arial" panose="020B0604020202020204" pitchFamily="34" charset="0"/>
              </a:rPr>
              <a:t>Riesgos</a:t>
            </a:r>
            <a:r>
              <a:rPr lang="es-CL" sz="1100" dirty="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s-CL" sz="1100" dirty="0">
                <a:latin typeface="Arial" panose="020B0604020202020204" pitchFamily="34" charset="0"/>
                <a:cs typeface="Arial" panose="020B0604020202020204" pitchFamily="34" charset="0"/>
              </a:rPr>
              <a:t>Falsa información</a:t>
            </a:r>
          </a:p>
          <a:p>
            <a:pPr marL="171450" indent="-171450">
              <a:buFont typeface="Arial" panose="020B0604020202020204" pitchFamily="34" charset="0"/>
              <a:buChar char="•"/>
            </a:pPr>
            <a:r>
              <a:rPr lang="es-CL" sz="1100" dirty="0">
                <a:latin typeface="Arial" panose="020B0604020202020204" pitchFamily="34" charset="0"/>
                <a:cs typeface="Arial" panose="020B0604020202020204" pitchFamily="34" charset="0"/>
              </a:rPr>
              <a:t>Fomenta la cultura de la inmediatez</a:t>
            </a:r>
          </a:p>
          <a:p>
            <a:pPr marL="171450" indent="-171450">
              <a:buFont typeface="Arial" panose="020B0604020202020204" pitchFamily="34" charset="0"/>
              <a:buChar char="•"/>
            </a:pPr>
            <a:r>
              <a:rPr lang="es-MX" sz="1100" b="0" i="0" u="none" strike="noStrike" dirty="0">
                <a:solidFill>
                  <a:srgbClr val="000000"/>
                </a:solidFill>
                <a:effectLst/>
                <a:latin typeface="Arial" panose="020B0604020202020204" pitchFamily="34" charset="0"/>
              </a:rPr>
              <a:t>Quien tiene dinero puede influir, a través de las tecnologías, en la vida de las personas</a:t>
            </a:r>
            <a:endParaRPr lang="es-CL" sz="11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s-CL" sz="1100" dirty="0">
                <a:latin typeface="Arial" panose="020B0604020202020204" pitchFamily="34" charset="0"/>
                <a:cs typeface="Arial" panose="020B0604020202020204" pitchFamily="34" charset="0"/>
              </a:rPr>
              <a:t>Aislamiento</a:t>
            </a:r>
          </a:p>
          <a:p>
            <a:pPr marL="171450" indent="-171450">
              <a:buFont typeface="Arial" panose="020B0604020202020204" pitchFamily="34" charset="0"/>
              <a:buChar char="•"/>
            </a:pPr>
            <a:r>
              <a:rPr lang="es-CL" sz="1100" dirty="0">
                <a:latin typeface="Arial" panose="020B0604020202020204" pitchFamily="34" charset="0"/>
                <a:cs typeface="Arial" panose="020B0604020202020204" pitchFamily="34" charset="0"/>
              </a:rPr>
              <a:t>Exposición de datos</a:t>
            </a:r>
          </a:p>
          <a:p>
            <a:pPr marL="171450" indent="-171450">
              <a:buFont typeface="Arial" panose="020B0604020202020204" pitchFamily="34" charset="0"/>
              <a:buChar char="•"/>
            </a:pPr>
            <a:r>
              <a:rPr lang="es-CL" sz="1100" dirty="0">
                <a:latin typeface="Arial" panose="020B0604020202020204" pitchFamily="34" charset="0"/>
                <a:cs typeface="Arial" panose="020B0604020202020204" pitchFamily="34" charset="0"/>
              </a:rPr>
              <a:t>VGO</a:t>
            </a:r>
          </a:p>
          <a:p>
            <a:pPr marL="171450" indent="-171450">
              <a:buFont typeface="Arial" panose="020B0604020202020204" pitchFamily="34" charset="0"/>
              <a:buChar char="•"/>
            </a:pPr>
            <a:endParaRPr lang="es-CL" sz="1100" dirty="0">
              <a:latin typeface="Arial" panose="020B0604020202020204" pitchFamily="34" charset="0"/>
              <a:cs typeface="Arial" panose="020B0604020202020204" pitchFamily="34" charset="0"/>
            </a:endParaRPr>
          </a:p>
        </p:txBody>
      </p:sp>
      <p:sp>
        <p:nvSpPr>
          <p:cNvPr id="10" name="CuadroTexto 9">
            <a:extLst>
              <a:ext uri="{FF2B5EF4-FFF2-40B4-BE49-F238E27FC236}">
                <a16:creationId xmlns:a16="http://schemas.microsoft.com/office/drawing/2014/main" id="{731AA2D0-4ED0-E73B-43A9-A0ABBDE38A4C}"/>
              </a:ext>
            </a:extLst>
          </p:cNvPr>
          <p:cNvSpPr txBox="1"/>
          <p:nvPr/>
        </p:nvSpPr>
        <p:spPr>
          <a:xfrm>
            <a:off x="919153" y="3796259"/>
            <a:ext cx="1912377" cy="1277273"/>
          </a:xfrm>
          <a:prstGeom prst="rect">
            <a:avLst/>
          </a:prstGeom>
          <a:solidFill>
            <a:schemeClr val="accent6">
              <a:lumMod val="20000"/>
              <a:lumOff val="80000"/>
            </a:schemeClr>
          </a:solidFill>
          <a:ln>
            <a:solidFill>
              <a:schemeClr val="tx1"/>
            </a:solidFill>
          </a:ln>
        </p:spPr>
        <p:txBody>
          <a:bodyPr wrap="square" rtlCol="0">
            <a:spAutoFit/>
          </a:bodyPr>
          <a:lstStyle/>
          <a:p>
            <a:pPr algn="ctr"/>
            <a:r>
              <a:rPr lang="es-MX" sz="1100" b="0" i="0" u="none" strike="noStrike" dirty="0">
                <a:solidFill>
                  <a:srgbClr val="373737"/>
                </a:solidFill>
                <a:effectLst/>
                <a:latin typeface="Arial" panose="020B0604020202020204" pitchFamily="34" charset="0"/>
              </a:rPr>
              <a:t>Usar los dispositivos ayudaría mucho en cuanto se propongan las preguntas reflexivas. No volverse pasivos y no estar dominados por los dispositivos.</a:t>
            </a:r>
            <a:endParaRPr lang="es-CL" sz="1100" dirty="0"/>
          </a:p>
        </p:txBody>
      </p:sp>
      <p:sp>
        <p:nvSpPr>
          <p:cNvPr id="11" name="CuadroTexto 10">
            <a:extLst>
              <a:ext uri="{FF2B5EF4-FFF2-40B4-BE49-F238E27FC236}">
                <a16:creationId xmlns:a16="http://schemas.microsoft.com/office/drawing/2014/main" id="{F7EA326D-0D81-B46E-D45B-812D705F9F46}"/>
              </a:ext>
            </a:extLst>
          </p:cNvPr>
          <p:cNvSpPr txBox="1"/>
          <p:nvPr/>
        </p:nvSpPr>
        <p:spPr>
          <a:xfrm>
            <a:off x="357639" y="1331968"/>
            <a:ext cx="1966452" cy="1277273"/>
          </a:xfrm>
          <a:prstGeom prst="rect">
            <a:avLst/>
          </a:prstGeom>
          <a:solidFill>
            <a:schemeClr val="accent2">
              <a:lumMod val="40000"/>
              <a:lumOff val="60000"/>
            </a:schemeClr>
          </a:solidFill>
          <a:ln>
            <a:solidFill>
              <a:srgbClr val="C00000"/>
            </a:solidFill>
          </a:ln>
        </p:spPr>
        <p:txBody>
          <a:bodyPr wrap="square" rtlCol="0">
            <a:spAutoFit/>
          </a:bodyPr>
          <a:lstStyle/>
          <a:p>
            <a:pPr marL="171450" indent="-171450">
              <a:buFont typeface="Arial" panose="020B0604020202020204" pitchFamily="34" charset="0"/>
              <a:buChar char="•"/>
            </a:pPr>
            <a:r>
              <a:rPr lang="es-CL" sz="1100" dirty="0">
                <a:latin typeface="Arial" panose="020B0604020202020204" pitchFamily="34" charset="0"/>
                <a:cs typeface="Arial" panose="020B0604020202020204" pitchFamily="34" charset="0"/>
              </a:rPr>
              <a:t>Nuevas herramientas</a:t>
            </a:r>
          </a:p>
          <a:p>
            <a:pPr marL="171450" indent="-171450">
              <a:buFont typeface="Arial" panose="020B0604020202020204" pitchFamily="34" charset="0"/>
              <a:buChar char="•"/>
            </a:pPr>
            <a:r>
              <a:rPr lang="es-CL" sz="1100" dirty="0">
                <a:latin typeface="Arial" panose="020B0604020202020204" pitchFamily="34" charset="0"/>
                <a:cs typeface="Arial" panose="020B0604020202020204" pitchFamily="34" charset="0"/>
              </a:rPr>
              <a:t>Globalización del conocimiento</a:t>
            </a:r>
          </a:p>
          <a:p>
            <a:pPr marL="171450" indent="-171450">
              <a:buFont typeface="Arial" panose="020B0604020202020204" pitchFamily="34" charset="0"/>
              <a:buChar char="•"/>
            </a:pPr>
            <a:r>
              <a:rPr lang="es-CL" sz="1100" dirty="0">
                <a:latin typeface="Arial" panose="020B0604020202020204" pitchFamily="34" charset="0"/>
                <a:cs typeface="Arial" panose="020B0604020202020204" pitchFamily="34" charset="0"/>
              </a:rPr>
              <a:t>Comunidades virtuales para el intercambio</a:t>
            </a:r>
          </a:p>
          <a:p>
            <a:pPr marL="171450" indent="-171450">
              <a:buFont typeface="Arial" panose="020B0604020202020204" pitchFamily="34" charset="0"/>
              <a:buChar char="•"/>
            </a:pPr>
            <a:r>
              <a:rPr lang="es-CL" sz="1100" dirty="0">
                <a:latin typeface="Arial" panose="020B0604020202020204" pitchFamily="34" charset="0"/>
                <a:cs typeface="Arial" panose="020B0604020202020204" pitchFamily="34" charset="0"/>
              </a:rPr>
              <a:t> Interconexión derribando barreras geopolíticas </a:t>
            </a:r>
          </a:p>
        </p:txBody>
      </p:sp>
      <p:sp>
        <p:nvSpPr>
          <p:cNvPr id="12" name="CuadroTexto 11">
            <a:extLst>
              <a:ext uri="{FF2B5EF4-FFF2-40B4-BE49-F238E27FC236}">
                <a16:creationId xmlns:a16="http://schemas.microsoft.com/office/drawing/2014/main" id="{71C7ABAC-C4A9-555D-5A03-1689C17814BE}"/>
              </a:ext>
            </a:extLst>
          </p:cNvPr>
          <p:cNvSpPr txBox="1"/>
          <p:nvPr/>
        </p:nvSpPr>
        <p:spPr>
          <a:xfrm>
            <a:off x="7134328" y="1195129"/>
            <a:ext cx="1788441" cy="338554"/>
          </a:xfrm>
          <a:prstGeom prst="rect">
            <a:avLst/>
          </a:prstGeom>
          <a:noFill/>
        </p:spPr>
        <p:txBody>
          <a:bodyPr wrap="square" rtlCol="0">
            <a:spAutoFit/>
          </a:bodyPr>
          <a:lstStyle/>
          <a:p>
            <a:r>
              <a:rPr lang="es-CL" sz="1600" dirty="0">
                <a:latin typeface="Arial" panose="020B0604020202020204" pitchFamily="34" charset="0"/>
                <a:cs typeface="Arial" panose="020B0604020202020204" pitchFamily="34" charset="0"/>
              </a:rPr>
              <a:t>Disputa de Poder</a:t>
            </a:r>
          </a:p>
        </p:txBody>
      </p:sp>
      <p:sp>
        <p:nvSpPr>
          <p:cNvPr id="13" name="CuadroTexto 12">
            <a:extLst>
              <a:ext uri="{FF2B5EF4-FFF2-40B4-BE49-F238E27FC236}">
                <a16:creationId xmlns:a16="http://schemas.microsoft.com/office/drawing/2014/main" id="{C8154DAD-ACF9-0A29-987A-4790243842F8}"/>
              </a:ext>
            </a:extLst>
          </p:cNvPr>
          <p:cNvSpPr txBox="1"/>
          <p:nvPr/>
        </p:nvSpPr>
        <p:spPr>
          <a:xfrm>
            <a:off x="4852520" y="4999703"/>
            <a:ext cx="1887177" cy="261610"/>
          </a:xfrm>
          <a:prstGeom prst="rect">
            <a:avLst/>
          </a:prstGeom>
          <a:noFill/>
        </p:spPr>
        <p:txBody>
          <a:bodyPr wrap="square" rtlCol="0">
            <a:spAutoFit/>
          </a:bodyPr>
          <a:lstStyle/>
          <a:p>
            <a:endParaRPr lang="es-CL" sz="1100" dirty="0"/>
          </a:p>
        </p:txBody>
      </p:sp>
      <p:sp>
        <p:nvSpPr>
          <p:cNvPr id="14" name="CuadroTexto 13">
            <a:extLst>
              <a:ext uri="{FF2B5EF4-FFF2-40B4-BE49-F238E27FC236}">
                <a16:creationId xmlns:a16="http://schemas.microsoft.com/office/drawing/2014/main" id="{8EDF5FB2-33AF-486D-F127-93A14EB71826}"/>
              </a:ext>
            </a:extLst>
          </p:cNvPr>
          <p:cNvSpPr txBox="1"/>
          <p:nvPr/>
        </p:nvSpPr>
        <p:spPr>
          <a:xfrm>
            <a:off x="3078721" y="809498"/>
            <a:ext cx="5434780" cy="307777"/>
          </a:xfrm>
          <a:prstGeom prst="rect">
            <a:avLst/>
          </a:prstGeom>
          <a:noFill/>
        </p:spPr>
        <p:txBody>
          <a:bodyPr wrap="square" rtlCol="0">
            <a:spAutoFit/>
          </a:bodyPr>
          <a:lstStyle/>
          <a:p>
            <a:r>
              <a:rPr lang="es-MX" sz="1400" i="0" u="none" strike="noStrike" dirty="0">
                <a:solidFill>
                  <a:srgbClr val="000000"/>
                </a:solidFill>
                <a:effectLst/>
                <a:latin typeface="Arial" panose="020B0604020202020204" pitchFamily="34" charset="0"/>
              </a:rPr>
              <a:t> Se van reproduciendo las mismas dinámicas de la presencialidad</a:t>
            </a:r>
            <a:endParaRPr lang="es-CL" sz="1400" dirty="0"/>
          </a:p>
        </p:txBody>
      </p:sp>
      <p:sp>
        <p:nvSpPr>
          <p:cNvPr id="16" name="CuadroTexto 15">
            <a:extLst>
              <a:ext uri="{FF2B5EF4-FFF2-40B4-BE49-F238E27FC236}">
                <a16:creationId xmlns:a16="http://schemas.microsoft.com/office/drawing/2014/main" id="{3069D97E-E840-8834-3A80-A5EBD428ABE6}"/>
              </a:ext>
            </a:extLst>
          </p:cNvPr>
          <p:cNvSpPr txBox="1"/>
          <p:nvPr/>
        </p:nvSpPr>
        <p:spPr>
          <a:xfrm>
            <a:off x="142567" y="2583408"/>
            <a:ext cx="11776404" cy="307777"/>
          </a:xfrm>
          <a:prstGeom prst="rect">
            <a:avLst/>
          </a:prstGeom>
          <a:solidFill>
            <a:srgbClr val="92D050"/>
          </a:solidFill>
          <a:ln>
            <a:solidFill>
              <a:schemeClr val="bg2">
                <a:lumMod val="10000"/>
              </a:schemeClr>
            </a:solidFill>
          </a:ln>
        </p:spPr>
        <p:txBody>
          <a:bodyPr wrap="square" rtlCol="0">
            <a:spAutoFit/>
          </a:bodyPr>
          <a:lstStyle/>
          <a:p>
            <a:pPr algn="ctr"/>
            <a:r>
              <a:rPr lang="es-CL" sz="1400" b="1" dirty="0"/>
              <a:t>¿Cómo encontrar el equilibrio?</a:t>
            </a:r>
          </a:p>
        </p:txBody>
      </p:sp>
      <p:sp>
        <p:nvSpPr>
          <p:cNvPr id="17" name="CuadroTexto 16">
            <a:extLst>
              <a:ext uri="{FF2B5EF4-FFF2-40B4-BE49-F238E27FC236}">
                <a16:creationId xmlns:a16="http://schemas.microsoft.com/office/drawing/2014/main" id="{5ABAE53F-5BC3-B692-30AC-8A5C1C225471}"/>
              </a:ext>
            </a:extLst>
          </p:cNvPr>
          <p:cNvSpPr txBox="1"/>
          <p:nvPr/>
        </p:nvSpPr>
        <p:spPr>
          <a:xfrm>
            <a:off x="3923066" y="3772199"/>
            <a:ext cx="3746088" cy="292388"/>
          </a:xfrm>
          <a:prstGeom prst="rect">
            <a:avLst/>
          </a:prstGeom>
          <a:noFill/>
          <a:ln w="28575">
            <a:solidFill>
              <a:schemeClr val="bg1"/>
            </a:solidFill>
          </a:ln>
        </p:spPr>
        <p:txBody>
          <a:bodyPr wrap="square" rtlCol="0">
            <a:spAutoFit/>
          </a:bodyPr>
          <a:lstStyle/>
          <a:p>
            <a:pPr algn="ctr"/>
            <a:endParaRPr lang="es-CL" sz="1300" dirty="0"/>
          </a:p>
        </p:txBody>
      </p:sp>
      <p:sp>
        <p:nvSpPr>
          <p:cNvPr id="18" name="CuadroTexto 17">
            <a:extLst>
              <a:ext uri="{FF2B5EF4-FFF2-40B4-BE49-F238E27FC236}">
                <a16:creationId xmlns:a16="http://schemas.microsoft.com/office/drawing/2014/main" id="{F6B1A4C1-9670-C1F6-5452-A4D632E49996}"/>
              </a:ext>
            </a:extLst>
          </p:cNvPr>
          <p:cNvSpPr txBox="1"/>
          <p:nvPr/>
        </p:nvSpPr>
        <p:spPr>
          <a:xfrm>
            <a:off x="4143781" y="4463129"/>
            <a:ext cx="3333135" cy="938719"/>
          </a:xfrm>
          <a:prstGeom prst="rect">
            <a:avLst/>
          </a:prstGeom>
          <a:noFill/>
        </p:spPr>
        <p:txBody>
          <a:bodyPr wrap="square" rtlCol="0">
            <a:spAutoFit/>
          </a:bodyPr>
          <a:lstStyle/>
          <a:p>
            <a:pPr algn="ctr" rtl="0" fontAlgn="base">
              <a:spcBef>
                <a:spcPts val="0"/>
              </a:spcBef>
              <a:spcAft>
                <a:spcPts val="0"/>
              </a:spcAft>
            </a:pPr>
            <a:r>
              <a:rPr lang="es-MX" sz="1100" b="0" i="0" u="none" strike="noStrike" dirty="0">
                <a:solidFill>
                  <a:schemeClr val="accent6">
                    <a:lumMod val="50000"/>
                  </a:schemeClr>
                </a:solidFill>
                <a:effectLst/>
                <a:latin typeface="Arial" panose="020B0604020202020204" pitchFamily="34" charset="0"/>
              </a:rPr>
              <a:t>Las interacciones humanas en las redes las percibimos como reales por lo tanto tenemos un poder con el que debemos saber auto controlar nuestras conductas para evitar afectar a otros mediante un medio digital</a:t>
            </a:r>
            <a:endParaRPr lang="es-CL" sz="1100" dirty="0">
              <a:solidFill>
                <a:schemeClr val="accent6">
                  <a:lumMod val="50000"/>
                </a:schemeClr>
              </a:solidFill>
            </a:endParaRPr>
          </a:p>
        </p:txBody>
      </p:sp>
      <p:sp>
        <p:nvSpPr>
          <p:cNvPr id="19" name="CuadroTexto 18">
            <a:extLst>
              <a:ext uri="{FF2B5EF4-FFF2-40B4-BE49-F238E27FC236}">
                <a16:creationId xmlns:a16="http://schemas.microsoft.com/office/drawing/2014/main" id="{FEC83E28-DDE3-1FDE-059D-F30E4F325D3D}"/>
              </a:ext>
            </a:extLst>
          </p:cNvPr>
          <p:cNvSpPr txBox="1"/>
          <p:nvPr/>
        </p:nvSpPr>
        <p:spPr>
          <a:xfrm>
            <a:off x="928762" y="3439799"/>
            <a:ext cx="1912376" cy="369332"/>
          </a:xfrm>
          <a:prstGeom prst="rect">
            <a:avLst/>
          </a:prstGeom>
          <a:solidFill>
            <a:schemeClr val="accent6">
              <a:lumMod val="60000"/>
              <a:lumOff val="40000"/>
            </a:schemeClr>
          </a:solidFill>
          <a:ln>
            <a:solidFill>
              <a:schemeClr val="tx1">
                <a:lumMod val="75000"/>
                <a:lumOff val="25000"/>
              </a:schemeClr>
            </a:solidFill>
          </a:ln>
        </p:spPr>
        <p:txBody>
          <a:bodyPr wrap="square" rtlCol="0">
            <a:spAutoFit/>
          </a:bodyPr>
          <a:lstStyle/>
          <a:p>
            <a:pPr algn="ctr"/>
            <a:r>
              <a:rPr lang="es-CL" dirty="0"/>
              <a:t>Educarnos</a:t>
            </a:r>
          </a:p>
        </p:txBody>
      </p:sp>
      <p:sp>
        <p:nvSpPr>
          <p:cNvPr id="20" name="CuadroTexto 19">
            <a:extLst>
              <a:ext uri="{FF2B5EF4-FFF2-40B4-BE49-F238E27FC236}">
                <a16:creationId xmlns:a16="http://schemas.microsoft.com/office/drawing/2014/main" id="{477D44C8-70E2-694D-E866-9447A9787548}"/>
              </a:ext>
            </a:extLst>
          </p:cNvPr>
          <p:cNvSpPr txBox="1"/>
          <p:nvPr/>
        </p:nvSpPr>
        <p:spPr>
          <a:xfrm>
            <a:off x="2759743" y="5793344"/>
            <a:ext cx="5568180" cy="646331"/>
          </a:xfrm>
          <a:prstGeom prst="rect">
            <a:avLst/>
          </a:prstGeom>
          <a:solidFill>
            <a:schemeClr val="accent1">
              <a:lumMod val="60000"/>
              <a:lumOff val="40000"/>
            </a:schemeClr>
          </a:solidFill>
          <a:ln>
            <a:solidFill>
              <a:schemeClr val="tx1">
                <a:lumMod val="75000"/>
                <a:lumOff val="25000"/>
              </a:schemeClr>
            </a:solidFill>
          </a:ln>
        </p:spPr>
        <p:txBody>
          <a:bodyPr wrap="square" rtlCol="0">
            <a:spAutoFit/>
          </a:bodyPr>
          <a:lstStyle/>
          <a:p>
            <a:r>
              <a:rPr lang="es-CL" dirty="0"/>
              <a:t>¿Dónde Denunciar VGO?: PDI- Superintendencia de Educación </a:t>
            </a:r>
            <a:r>
              <a:rPr lang="es-CL" sz="1400" dirty="0"/>
              <a:t>(https://violenciadigital.gob.cl/denuncia/)</a:t>
            </a:r>
          </a:p>
        </p:txBody>
      </p:sp>
      <p:cxnSp>
        <p:nvCxnSpPr>
          <p:cNvPr id="25" name="Conector recto de flecha 24">
            <a:extLst>
              <a:ext uri="{FF2B5EF4-FFF2-40B4-BE49-F238E27FC236}">
                <a16:creationId xmlns:a16="http://schemas.microsoft.com/office/drawing/2014/main" id="{A94EE2D3-A31B-D0E2-03AC-1F499A767C96}"/>
              </a:ext>
            </a:extLst>
          </p:cNvPr>
          <p:cNvCxnSpPr/>
          <p:nvPr/>
        </p:nvCxnSpPr>
        <p:spPr>
          <a:xfrm flipH="1">
            <a:off x="3806618" y="1095955"/>
            <a:ext cx="540774" cy="17087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6" name="Conector recto de flecha 25">
            <a:extLst>
              <a:ext uri="{FF2B5EF4-FFF2-40B4-BE49-F238E27FC236}">
                <a16:creationId xmlns:a16="http://schemas.microsoft.com/office/drawing/2014/main" id="{E214D82B-AEF7-15D6-87D1-980E6C7AEF6B}"/>
              </a:ext>
            </a:extLst>
          </p:cNvPr>
          <p:cNvCxnSpPr>
            <a:cxnSpLocks/>
          </p:cNvCxnSpPr>
          <p:nvPr/>
        </p:nvCxnSpPr>
        <p:spPr>
          <a:xfrm>
            <a:off x="6960687" y="1077401"/>
            <a:ext cx="429953" cy="16149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pic>
        <p:nvPicPr>
          <p:cNvPr id="31" name="Gráfico 30" descr="Balanza de la justicia con relleno sólido">
            <a:extLst>
              <a:ext uri="{FF2B5EF4-FFF2-40B4-BE49-F238E27FC236}">
                <a16:creationId xmlns:a16="http://schemas.microsoft.com/office/drawing/2014/main" id="{F7C002AC-519F-481F-E0F7-6EA0B1E7AC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03052" y="1924181"/>
            <a:ext cx="737159" cy="737159"/>
          </a:xfrm>
          <a:prstGeom prst="rect">
            <a:avLst/>
          </a:prstGeom>
        </p:spPr>
      </p:pic>
      <p:sp>
        <p:nvSpPr>
          <p:cNvPr id="32" name="Elipse 31">
            <a:extLst>
              <a:ext uri="{FF2B5EF4-FFF2-40B4-BE49-F238E27FC236}">
                <a16:creationId xmlns:a16="http://schemas.microsoft.com/office/drawing/2014/main" id="{5176E826-C629-D094-C4D6-4626FFB7EC7F}"/>
              </a:ext>
            </a:extLst>
          </p:cNvPr>
          <p:cNvSpPr/>
          <p:nvPr/>
        </p:nvSpPr>
        <p:spPr>
          <a:xfrm>
            <a:off x="8922769" y="2329607"/>
            <a:ext cx="1039760" cy="369332"/>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cxnSp>
        <p:nvCxnSpPr>
          <p:cNvPr id="36" name="Conector: angular 35">
            <a:extLst>
              <a:ext uri="{FF2B5EF4-FFF2-40B4-BE49-F238E27FC236}">
                <a16:creationId xmlns:a16="http://schemas.microsoft.com/office/drawing/2014/main" id="{D62AD8BA-1A97-5BB7-1774-B8600EDDD9EE}"/>
              </a:ext>
            </a:extLst>
          </p:cNvPr>
          <p:cNvCxnSpPr>
            <a:cxnSpLocks/>
          </p:cNvCxnSpPr>
          <p:nvPr/>
        </p:nvCxnSpPr>
        <p:spPr>
          <a:xfrm rot="10800000" flipV="1">
            <a:off x="1382540" y="211167"/>
            <a:ext cx="3567998" cy="387987"/>
          </a:xfrm>
          <a:prstGeom prst="bentConnector3">
            <a:avLst>
              <a:gd name="adj1" fmla="val 100980"/>
            </a:avLst>
          </a:prstGeom>
          <a:ln w="38100">
            <a:solidFill>
              <a:schemeClr val="accent2">
                <a:lumMod val="75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62" name="Conector: angular 61">
            <a:extLst>
              <a:ext uri="{FF2B5EF4-FFF2-40B4-BE49-F238E27FC236}">
                <a16:creationId xmlns:a16="http://schemas.microsoft.com/office/drawing/2014/main" id="{440BBD40-F45B-A836-1B32-5D895AF34C84}"/>
              </a:ext>
            </a:extLst>
          </p:cNvPr>
          <p:cNvCxnSpPr>
            <a:cxnSpLocks/>
          </p:cNvCxnSpPr>
          <p:nvPr/>
        </p:nvCxnSpPr>
        <p:spPr>
          <a:xfrm>
            <a:off x="6356551" y="179936"/>
            <a:ext cx="4030681" cy="488144"/>
          </a:xfrm>
          <a:prstGeom prst="bentConnector2">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0" name="CuadroTexto 69">
            <a:extLst>
              <a:ext uri="{FF2B5EF4-FFF2-40B4-BE49-F238E27FC236}">
                <a16:creationId xmlns:a16="http://schemas.microsoft.com/office/drawing/2014/main" id="{3E7867C3-E48D-296F-1F72-7CADACB89C16}"/>
              </a:ext>
            </a:extLst>
          </p:cNvPr>
          <p:cNvSpPr txBox="1"/>
          <p:nvPr/>
        </p:nvSpPr>
        <p:spPr>
          <a:xfrm>
            <a:off x="8819531" y="3509298"/>
            <a:ext cx="2358877" cy="769441"/>
          </a:xfrm>
          <a:prstGeom prst="rect">
            <a:avLst/>
          </a:prstGeom>
          <a:solidFill>
            <a:schemeClr val="accent6">
              <a:lumMod val="20000"/>
              <a:lumOff val="80000"/>
            </a:schemeClr>
          </a:solidFill>
          <a:ln>
            <a:solidFill>
              <a:schemeClr val="tx1"/>
            </a:solidFill>
          </a:ln>
        </p:spPr>
        <p:txBody>
          <a:bodyPr wrap="square" rtlCol="0">
            <a:spAutoFit/>
          </a:bodyPr>
          <a:lstStyle/>
          <a:p>
            <a:pPr algn="ctr"/>
            <a:r>
              <a:rPr lang="es-MX" sz="1100" b="0" i="0" u="none" strike="noStrike" dirty="0">
                <a:solidFill>
                  <a:srgbClr val="000000"/>
                </a:solidFill>
                <a:effectLst/>
                <a:latin typeface="Arial" panose="020B0604020202020204" pitchFamily="34" charset="0"/>
              </a:rPr>
              <a:t>Una persona puede entrar en una cadena de violencia, por ejemplo, difundir imágenes, consumir contenidos, etc. </a:t>
            </a:r>
          </a:p>
        </p:txBody>
      </p:sp>
      <p:sp>
        <p:nvSpPr>
          <p:cNvPr id="71" name="Flecha: hacia abajo 70">
            <a:extLst>
              <a:ext uri="{FF2B5EF4-FFF2-40B4-BE49-F238E27FC236}">
                <a16:creationId xmlns:a16="http://schemas.microsoft.com/office/drawing/2014/main" id="{AFE3384F-B477-7F88-8B1B-3BADA10BC8D3}"/>
              </a:ext>
            </a:extLst>
          </p:cNvPr>
          <p:cNvSpPr/>
          <p:nvPr/>
        </p:nvSpPr>
        <p:spPr>
          <a:xfrm>
            <a:off x="5705814" y="2874212"/>
            <a:ext cx="185080" cy="384855"/>
          </a:xfrm>
          <a:prstGeom prst="downArrow">
            <a:avLst/>
          </a:prstGeom>
          <a:solidFill>
            <a:srgbClr val="00B050"/>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s-CL"/>
          </a:p>
        </p:txBody>
      </p:sp>
      <p:cxnSp>
        <p:nvCxnSpPr>
          <p:cNvPr id="73" name="Conector recto de flecha 72">
            <a:extLst>
              <a:ext uri="{FF2B5EF4-FFF2-40B4-BE49-F238E27FC236}">
                <a16:creationId xmlns:a16="http://schemas.microsoft.com/office/drawing/2014/main" id="{F030A63E-6490-3DB7-0A85-B5963203F1F4}"/>
              </a:ext>
            </a:extLst>
          </p:cNvPr>
          <p:cNvCxnSpPr>
            <a:cxnSpLocks/>
          </p:cNvCxnSpPr>
          <p:nvPr/>
        </p:nvCxnSpPr>
        <p:spPr>
          <a:xfrm flipV="1">
            <a:off x="7811910" y="3909254"/>
            <a:ext cx="687495" cy="6515"/>
          </a:xfrm>
          <a:prstGeom prst="straightConnector1">
            <a:avLst/>
          </a:prstGeom>
          <a:ln w="57150">
            <a:solidFill>
              <a:schemeClr val="tx1">
                <a:lumMod val="75000"/>
                <a:lumOff val="2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7" name="Conector recto de flecha 76">
            <a:extLst>
              <a:ext uri="{FF2B5EF4-FFF2-40B4-BE49-F238E27FC236}">
                <a16:creationId xmlns:a16="http://schemas.microsoft.com/office/drawing/2014/main" id="{ECCE2009-B3C0-A1BA-6803-E03DDBC702F7}"/>
              </a:ext>
            </a:extLst>
          </p:cNvPr>
          <p:cNvCxnSpPr>
            <a:cxnSpLocks/>
          </p:cNvCxnSpPr>
          <p:nvPr/>
        </p:nvCxnSpPr>
        <p:spPr>
          <a:xfrm>
            <a:off x="9501640" y="2798126"/>
            <a:ext cx="0" cy="692164"/>
          </a:xfrm>
          <a:prstGeom prst="straightConnector1">
            <a:avLst/>
          </a:prstGeom>
          <a:ln w="38100">
            <a:tailEnd type="triangle"/>
          </a:ln>
        </p:spPr>
        <p:style>
          <a:lnRef idx="3">
            <a:schemeClr val="accent4"/>
          </a:lnRef>
          <a:fillRef idx="0">
            <a:schemeClr val="accent4"/>
          </a:fillRef>
          <a:effectRef idx="2">
            <a:schemeClr val="accent4"/>
          </a:effectRef>
          <a:fontRef idx="minor">
            <a:schemeClr val="tx1"/>
          </a:fontRef>
        </p:style>
      </p:cxnSp>
      <p:cxnSp>
        <p:nvCxnSpPr>
          <p:cNvPr id="79" name="Conector recto de flecha 78">
            <a:extLst>
              <a:ext uri="{FF2B5EF4-FFF2-40B4-BE49-F238E27FC236}">
                <a16:creationId xmlns:a16="http://schemas.microsoft.com/office/drawing/2014/main" id="{DBD9B09B-2290-E74B-9588-EEEC2903C4D0}"/>
              </a:ext>
            </a:extLst>
          </p:cNvPr>
          <p:cNvCxnSpPr>
            <a:cxnSpLocks/>
          </p:cNvCxnSpPr>
          <p:nvPr/>
        </p:nvCxnSpPr>
        <p:spPr>
          <a:xfrm>
            <a:off x="3086469" y="3903385"/>
            <a:ext cx="693841" cy="2514"/>
          </a:xfrm>
          <a:prstGeom prst="straightConnector1">
            <a:avLst/>
          </a:prstGeom>
          <a:ln w="57150">
            <a:solidFill>
              <a:schemeClr val="tx1">
                <a:lumMod val="75000"/>
                <a:lumOff val="2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Flecha: hacia abajo 81">
            <a:extLst>
              <a:ext uri="{FF2B5EF4-FFF2-40B4-BE49-F238E27FC236}">
                <a16:creationId xmlns:a16="http://schemas.microsoft.com/office/drawing/2014/main" id="{42804C4D-6AB6-6C63-3E20-9FF267B05628}"/>
              </a:ext>
            </a:extLst>
          </p:cNvPr>
          <p:cNvSpPr/>
          <p:nvPr/>
        </p:nvSpPr>
        <p:spPr>
          <a:xfrm>
            <a:off x="1684515" y="2908577"/>
            <a:ext cx="185080" cy="384855"/>
          </a:xfrm>
          <a:prstGeom prst="downArrow">
            <a:avLst/>
          </a:prstGeom>
          <a:solidFill>
            <a:srgbClr val="00B050"/>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s-CL"/>
          </a:p>
        </p:txBody>
      </p:sp>
      <p:sp>
        <p:nvSpPr>
          <p:cNvPr id="85" name="CuadroTexto 84">
            <a:extLst>
              <a:ext uri="{FF2B5EF4-FFF2-40B4-BE49-F238E27FC236}">
                <a16:creationId xmlns:a16="http://schemas.microsoft.com/office/drawing/2014/main" id="{CAE3CD5E-33A6-5CFD-C2C3-BC7F81AE2DD9}"/>
              </a:ext>
            </a:extLst>
          </p:cNvPr>
          <p:cNvSpPr txBox="1"/>
          <p:nvPr/>
        </p:nvSpPr>
        <p:spPr>
          <a:xfrm>
            <a:off x="3531209" y="3490290"/>
            <a:ext cx="4558280" cy="369332"/>
          </a:xfrm>
          <a:prstGeom prst="rect">
            <a:avLst/>
          </a:prstGeom>
          <a:noFill/>
        </p:spPr>
        <p:txBody>
          <a:bodyPr wrap="square" rtlCol="0">
            <a:spAutoFit/>
          </a:bodyPr>
          <a:lstStyle/>
          <a:p>
            <a:endParaRPr lang="es-CL" dirty="0"/>
          </a:p>
        </p:txBody>
      </p:sp>
      <p:graphicFrame>
        <p:nvGraphicFramePr>
          <p:cNvPr id="87" name="Tabla 87">
            <a:extLst>
              <a:ext uri="{FF2B5EF4-FFF2-40B4-BE49-F238E27FC236}">
                <a16:creationId xmlns:a16="http://schemas.microsoft.com/office/drawing/2014/main" id="{80E47989-1771-129B-9311-9BB46EF482B0}"/>
              </a:ext>
            </a:extLst>
          </p:cNvPr>
          <p:cNvGraphicFramePr>
            <a:graphicFrameLocks noGrp="1"/>
          </p:cNvGraphicFramePr>
          <p:nvPr>
            <p:extLst>
              <p:ext uri="{D42A27DB-BD31-4B8C-83A1-F6EECF244321}">
                <p14:modId xmlns:p14="http://schemas.microsoft.com/office/powerpoint/2010/main" val="2669155601"/>
              </p:ext>
            </p:extLst>
          </p:nvPr>
        </p:nvGraphicFramePr>
        <p:xfrm>
          <a:off x="3773964" y="3272783"/>
          <a:ext cx="4057483" cy="1228187"/>
        </p:xfrm>
        <a:graphic>
          <a:graphicData uri="http://schemas.openxmlformats.org/drawingml/2006/table">
            <a:tbl>
              <a:tblPr firstRow="1" bandRow="1">
                <a:tableStyleId>{93296810-A885-4BE3-A3E7-6D5BEEA58F35}</a:tableStyleId>
              </a:tblPr>
              <a:tblGrid>
                <a:gridCol w="4057483">
                  <a:extLst>
                    <a:ext uri="{9D8B030D-6E8A-4147-A177-3AD203B41FA5}">
                      <a16:colId xmlns:a16="http://schemas.microsoft.com/office/drawing/2014/main" val="4283540482"/>
                    </a:ext>
                  </a:extLst>
                </a:gridCol>
              </a:tblGrid>
              <a:tr h="6338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u="none" strike="noStrike" dirty="0">
                          <a:solidFill>
                            <a:srgbClr val="000000"/>
                          </a:solidFill>
                          <a:effectLst/>
                        </a:rPr>
                        <a:t>Como personas usuarias nos convertimos en consumidor y productor de información</a:t>
                      </a:r>
                      <a:endParaRPr lang="es-CL" sz="1100" dirty="0"/>
                    </a:p>
                  </a:txBody>
                  <a:tcPr/>
                </a:tc>
                <a:extLst>
                  <a:ext uri="{0D108BD9-81ED-4DB2-BD59-A6C34878D82A}">
                    <a16:rowId xmlns:a16="http://schemas.microsoft.com/office/drawing/2014/main" val="1857048442"/>
                  </a:ext>
                </a:extLst>
              </a:tr>
              <a:tr h="4550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L" sz="1100" dirty="0"/>
                        <a:t>Tenemos capacidad de agencia para reproducir o transformar las dinámicas</a:t>
                      </a:r>
                    </a:p>
                    <a:p>
                      <a:pPr algn="ctr"/>
                      <a:endParaRPr lang="es-CL" sz="1100" dirty="0"/>
                    </a:p>
                  </a:txBody>
                  <a:tcPr/>
                </a:tc>
                <a:extLst>
                  <a:ext uri="{0D108BD9-81ED-4DB2-BD59-A6C34878D82A}">
                    <a16:rowId xmlns:a16="http://schemas.microsoft.com/office/drawing/2014/main" val="690990267"/>
                  </a:ext>
                </a:extLst>
              </a:tr>
            </a:tbl>
          </a:graphicData>
        </a:graphic>
      </p:graphicFrame>
      <p:sp>
        <p:nvSpPr>
          <p:cNvPr id="90" name="CuadroTexto 89">
            <a:extLst>
              <a:ext uri="{FF2B5EF4-FFF2-40B4-BE49-F238E27FC236}">
                <a16:creationId xmlns:a16="http://schemas.microsoft.com/office/drawing/2014/main" id="{A149DB6C-A025-E4E5-D689-A9C8593A9460}"/>
              </a:ext>
            </a:extLst>
          </p:cNvPr>
          <p:cNvSpPr txBox="1"/>
          <p:nvPr/>
        </p:nvSpPr>
        <p:spPr>
          <a:xfrm>
            <a:off x="9409870" y="2874212"/>
            <a:ext cx="1954722" cy="600164"/>
          </a:xfrm>
          <a:prstGeom prst="rect">
            <a:avLst/>
          </a:prstGeom>
          <a:noFill/>
        </p:spPr>
        <p:txBody>
          <a:bodyPr wrap="square" rtlCol="0">
            <a:spAutoFit/>
          </a:bodyPr>
          <a:lstStyle/>
          <a:p>
            <a:pPr algn="ctr"/>
            <a:r>
              <a:rPr lang="es-CL" sz="1100" dirty="0"/>
              <a:t>La mayoría de las victimas son </a:t>
            </a:r>
            <a:r>
              <a:rPr lang="es-CL" sz="1100" dirty="0" err="1"/>
              <a:t>niñas,niños,niñes,jóvenes</a:t>
            </a:r>
            <a:r>
              <a:rPr lang="es-CL" sz="1100" dirty="0"/>
              <a:t>, mujeres y disidencias. </a:t>
            </a:r>
          </a:p>
        </p:txBody>
      </p:sp>
      <p:sp>
        <p:nvSpPr>
          <p:cNvPr id="91" name="CuadroTexto 90">
            <a:extLst>
              <a:ext uri="{FF2B5EF4-FFF2-40B4-BE49-F238E27FC236}">
                <a16:creationId xmlns:a16="http://schemas.microsoft.com/office/drawing/2014/main" id="{861DDA76-A1F6-1263-85AA-A38783575B2A}"/>
              </a:ext>
            </a:extLst>
          </p:cNvPr>
          <p:cNvSpPr txBox="1"/>
          <p:nvPr/>
        </p:nvSpPr>
        <p:spPr>
          <a:xfrm>
            <a:off x="4960621" y="1364406"/>
            <a:ext cx="1822023" cy="369332"/>
          </a:xfrm>
          <a:prstGeom prst="rect">
            <a:avLst/>
          </a:prstGeom>
          <a:noFill/>
        </p:spPr>
        <p:txBody>
          <a:bodyPr wrap="square" rtlCol="0">
            <a:spAutoFit/>
          </a:bodyPr>
          <a:lstStyle/>
          <a:p>
            <a:r>
              <a:rPr lang="es-CL" dirty="0"/>
              <a:t>Cultura Patriarcal</a:t>
            </a:r>
          </a:p>
        </p:txBody>
      </p:sp>
      <p:cxnSp>
        <p:nvCxnSpPr>
          <p:cNvPr id="92" name="Conector recto de flecha 91">
            <a:extLst>
              <a:ext uri="{FF2B5EF4-FFF2-40B4-BE49-F238E27FC236}">
                <a16:creationId xmlns:a16="http://schemas.microsoft.com/office/drawing/2014/main" id="{62C14D26-DB39-18C0-D067-C555882A4C79}"/>
              </a:ext>
            </a:extLst>
          </p:cNvPr>
          <p:cNvCxnSpPr>
            <a:cxnSpLocks/>
          </p:cNvCxnSpPr>
          <p:nvPr/>
        </p:nvCxnSpPr>
        <p:spPr>
          <a:xfrm flipH="1">
            <a:off x="5734887" y="1078629"/>
            <a:ext cx="4580" cy="29667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98" name="CuadroTexto 97">
            <a:extLst>
              <a:ext uri="{FF2B5EF4-FFF2-40B4-BE49-F238E27FC236}">
                <a16:creationId xmlns:a16="http://schemas.microsoft.com/office/drawing/2014/main" id="{4E4AD70A-74A2-3058-B561-372B3D675FFB}"/>
              </a:ext>
            </a:extLst>
          </p:cNvPr>
          <p:cNvSpPr txBox="1"/>
          <p:nvPr/>
        </p:nvSpPr>
        <p:spPr>
          <a:xfrm>
            <a:off x="8327923" y="5303325"/>
            <a:ext cx="3864077" cy="1384995"/>
          </a:xfrm>
          <a:prstGeom prst="rect">
            <a:avLst/>
          </a:prstGeom>
          <a:solidFill>
            <a:schemeClr val="accent1">
              <a:lumMod val="60000"/>
              <a:lumOff val="40000"/>
            </a:schemeClr>
          </a:solidFill>
          <a:ln>
            <a:solidFill>
              <a:schemeClr val="tx1"/>
            </a:solidFill>
          </a:ln>
        </p:spPr>
        <p:txBody>
          <a:bodyPr wrap="square" rtlCol="0">
            <a:spAutoFit/>
          </a:bodyPr>
          <a:lstStyle/>
          <a:p>
            <a:r>
              <a:rPr lang="es-CL" sz="1400" b="1" dirty="0"/>
              <a:t>En Chile:</a:t>
            </a:r>
          </a:p>
          <a:p>
            <a:r>
              <a:rPr lang="es-CL" sz="1400" dirty="0"/>
              <a:t>-Proyecto de </a:t>
            </a:r>
            <a:r>
              <a:rPr lang="es-MX" sz="1400" dirty="0"/>
              <a:t>ley que prohíbe conductas de violencia digital.</a:t>
            </a:r>
          </a:p>
          <a:p>
            <a:r>
              <a:rPr lang="es-MX" sz="1400" dirty="0"/>
              <a:t>-Organización de la sociedad civil referente en la temática: Amaranta (</a:t>
            </a:r>
            <a:r>
              <a:rPr lang="es-CL" sz="1400" dirty="0"/>
              <a:t>https://amarantas.org)</a:t>
            </a:r>
          </a:p>
          <a:p>
            <a:endParaRPr lang="es-CL" sz="1400" dirty="0"/>
          </a:p>
        </p:txBody>
      </p:sp>
      <p:sp>
        <p:nvSpPr>
          <p:cNvPr id="103" name="Flecha: hacia abajo 102">
            <a:extLst>
              <a:ext uri="{FF2B5EF4-FFF2-40B4-BE49-F238E27FC236}">
                <a16:creationId xmlns:a16="http://schemas.microsoft.com/office/drawing/2014/main" id="{74E3CE71-D90A-23CC-94C0-AF9C711D6B50}"/>
              </a:ext>
            </a:extLst>
          </p:cNvPr>
          <p:cNvSpPr/>
          <p:nvPr/>
        </p:nvSpPr>
        <p:spPr>
          <a:xfrm>
            <a:off x="5642347" y="5394516"/>
            <a:ext cx="185080" cy="384855"/>
          </a:xfrm>
          <a:prstGeom prst="downArrow">
            <a:avLst/>
          </a:prstGeom>
          <a:solidFill>
            <a:srgbClr val="00B050"/>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s-CL"/>
          </a:p>
        </p:txBody>
      </p:sp>
    </p:spTree>
    <p:extLst>
      <p:ext uri="{BB962C8B-B14F-4D97-AF65-F5344CB8AC3E}">
        <p14:creationId xmlns:p14="http://schemas.microsoft.com/office/powerpoint/2010/main" val="3968167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1521706-6938-8F4C-7059-486A5B2DA9A9}"/>
              </a:ext>
            </a:extLst>
          </p:cNvPr>
          <p:cNvSpPr>
            <a:spLocks noGrp="1"/>
          </p:cNvSpPr>
          <p:nvPr>
            <p:ph idx="1"/>
          </p:nvPr>
        </p:nvSpPr>
        <p:spPr>
          <a:xfrm>
            <a:off x="373626" y="245806"/>
            <a:ext cx="10980174" cy="5931157"/>
          </a:xfrm>
        </p:spPr>
        <p:txBody>
          <a:bodyPr>
            <a:normAutofit/>
          </a:bodyPr>
          <a:lstStyle/>
          <a:p>
            <a:pPr marL="0" indent="0" algn="ctr">
              <a:buNone/>
            </a:pPr>
            <a:r>
              <a:rPr lang="es-CL" sz="1400" b="1" dirty="0"/>
              <a:t>REFLEXIONES</a:t>
            </a:r>
          </a:p>
          <a:p>
            <a:pPr marL="0" indent="0">
              <a:buNone/>
            </a:pPr>
            <a:r>
              <a:rPr lang="es-CL" sz="1400" dirty="0"/>
              <a:t>En la nueva era digital donde la tecnología juega un rol fundamental en nuestra sociedad y ha significado un cambio civilizatorio, ya que ha impactado irremediablemente tanto en la forma de relacionarnos entre las personas como cada persona con sí misma es imperante reconocer que en el espacio digital se reproducen las mismas dinámicas que en el espacio presencial, donde priman las relaciones humanas de poder, jerárquicas, patriarcales, capitalistas, inmediatas. </a:t>
            </a:r>
          </a:p>
          <a:p>
            <a:pPr marL="0" indent="0">
              <a:buNone/>
            </a:pPr>
            <a:r>
              <a:rPr lang="es-CL" sz="1400" dirty="0"/>
              <a:t>En ese sentido, la denominada violencia de género no queda exenta de esta lógica de reproducción. Y suma una más a las diferentes manifestaciones de violencia patriarcal al que estamos expuestas las mujeres, niños, niñas, niñes y disidencias. </a:t>
            </a:r>
          </a:p>
          <a:p>
            <a:pPr marL="0" indent="0">
              <a:buNone/>
            </a:pPr>
            <a:r>
              <a:rPr lang="es-CL" sz="1400" dirty="0"/>
              <a:t>Sin embargo, así como se reproducen lógicas de violencia digital, también podemos jugar un rol fundamental en revertir la situación, siendo conscientes del contenido de consumimos y publicamos. Para ello es necesario posicionarnos como seres reflexivos, y no pasivos ante la información. Esto implica que tenemos el poder de transformar no solo las dinámicas virtuales sino también las dinámicas sociales interpersonales. </a:t>
            </a:r>
          </a:p>
          <a:p>
            <a:pPr marL="0" indent="0">
              <a:buNone/>
            </a:pPr>
            <a:r>
              <a:rPr lang="es-CL" sz="1400" dirty="0"/>
              <a:t>Utilizar la tecnología a nuestro favor implica entonces tomar posicionamiento activo del uso responsable de las mismas, que esta sea una herramienta que potencie nuestro desarrollo humano. Una acción responsable seria la de denunciar, no ser cómplices de lo que ocurre, no caer en la cadena de violencia, ya sea reproduciendo, compartiendo, consumiendo o generando material que signifiquen una expresión de VGO. </a:t>
            </a:r>
          </a:p>
          <a:p>
            <a:pPr marL="0" indent="0">
              <a:buNone/>
            </a:pPr>
            <a:r>
              <a:rPr lang="es-CL" sz="1400" dirty="0"/>
              <a:t>En Chile, si bien existe una iniciativa de ley que prohíbe las conductas de violencia digital, no existe ley que tipifique este delito, por tanto, el realizar denuncias pertinentes para visibilizar esta situación es un aporte para relevar la urgencia de la misma, mientras que organizaciones de la sociedad civil como la ONG Amaranta, trabaja por seguir impulsando estor proyectos de Ley y visibilizar la VGO.</a:t>
            </a:r>
          </a:p>
          <a:p>
            <a:pPr marL="0" indent="0">
              <a:buNone/>
            </a:pPr>
            <a:r>
              <a:rPr lang="es-CL" sz="1400" dirty="0"/>
              <a:t>A esta altura, pareciera ser un desafío necesario de apoyar, desde nuestras propio hacer cotidiano, desde nuestro propio consumo de las tecnologías, a partir también de cuestionar la forma en las que nos relacionamos entre las personas con o sin tecnología de por medio. Redimensionar nuestras propias practicas, ¿reproducimos o fomentamos la violencia de género? ¿con qué acciones? ¿puedo hacer algo por cambiar?</a:t>
            </a:r>
          </a:p>
          <a:p>
            <a:pPr marL="0" indent="0">
              <a:buNone/>
            </a:pPr>
            <a:r>
              <a:rPr lang="es-CL" sz="1400" dirty="0"/>
              <a:t>Otras preguntas surgen también en el sentido de la práctica preventiva, ¿cómo fomento el uso responsable de las tecnologías sin caer en la victimización? ¿cómo apuntar a que los responsables de la reproducción de la violencia sean el foco de prevención? ¿es posible establecer criterios más allá de la prevención y la sanción? ¿Cómo es posible fomentar la promoción de una vida libre de toda violencia digital? ¿basta con campañas comunicacionales?</a:t>
            </a:r>
          </a:p>
          <a:p>
            <a:pPr marL="0" indent="0">
              <a:buNone/>
            </a:pPr>
            <a:r>
              <a:rPr lang="es-CL" sz="1400" dirty="0"/>
              <a:t>Si consideramos la VGO como una expresión más de la violencia machista ¿Cuál es la raíz del problema? ¿Cómo podemos aportar a erradicarlo? </a:t>
            </a:r>
          </a:p>
        </p:txBody>
      </p:sp>
    </p:spTree>
    <p:extLst>
      <p:ext uri="{BB962C8B-B14F-4D97-AF65-F5344CB8AC3E}">
        <p14:creationId xmlns:p14="http://schemas.microsoft.com/office/powerpoint/2010/main" val="16226755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2559</TotalTime>
  <Words>799</Words>
  <Application>Microsoft Office PowerPoint</Application>
  <PresentationFormat>Panorámica</PresentationFormat>
  <Paragraphs>40</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Camila Mondaca Luman</dc:creator>
  <cp:lastModifiedBy>Camila Mondaca Luman</cp:lastModifiedBy>
  <cp:revision>3</cp:revision>
  <dcterms:created xsi:type="dcterms:W3CDTF">2022-06-25T20:00:18Z</dcterms:created>
  <dcterms:modified xsi:type="dcterms:W3CDTF">2022-06-27T21:07:38Z</dcterms:modified>
</cp:coreProperties>
</file>